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media/image3.jpg" ContentType="image/jpeg"/>
  <Override PartName="/ppt/notesSlides/notesSlide5.xml" ContentType="application/vnd.openxmlformats-officedocument.presentationml.notesSlide+xml"/>
  <Override PartName="/ppt/media/image6.jpg" ContentType="image/jpeg"/>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media/image7.jpg" ContentType="image/jpeg"/>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notesMasterIdLst>
    <p:notesMasterId r:id="rId16"/>
  </p:notesMasterIdLst>
  <p:handoutMasterIdLst>
    <p:handoutMasterId r:id="rId17"/>
  </p:handoutMasterIdLst>
  <p:sldIdLst>
    <p:sldId id="450" r:id="rId2"/>
    <p:sldId id="438" r:id="rId3"/>
    <p:sldId id="439" r:id="rId4"/>
    <p:sldId id="440" r:id="rId5"/>
    <p:sldId id="457" r:id="rId6"/>
    <p:sldId id="458" r:id="rId7"/>
    <p:sldId id="476" r:id="rId8"/>
    <p:sldId id="475" r:id="rId9"/>
    <p:sldId id="358" r:id="rId10"/>
    <p:sldId id="361" r:id="rId11"/>
    <p:sldId id="396" r:id="rId12"/>
    <p:sldId id="451" r:id="rId13"/>
    <p:sldId id="427" r:id="rId14"/>
    <p:sldId id="456" r:id="rId15"/>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5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3866" autoAdjust="0"/>
  </p:normalViewPr>
  <p:slideViewPr>
    <p:cSldViewPr>
      <p:cViewPr varScale="1">
        <p:scale>
          <a:sx n="109" d="100"/>
          <a:sy n="109" d="100"/>
        </p:scale>
        <p:origin x="594" y="84"/>
      </p:cViewPr>
      <p:guideLst>
        <p:guide orient="horz" pos="2160"/>
        <p:guide pos="350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4BB4D2-9448-4231-A8E2-598C1766995C}"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US"/>
        </a:p>
      </dgm:t>
    </dgm:pt>
    <dgm:pt modelId="{EF37D219-ECFB-4FEB-A119-85CCB85F569C}">
      <dgm:prSet phldrT="[Text]" custT="1"/>
      <dgm:spPr>
        <a:solidFill>
          <a:schemeClr val="accent1">
            <a:lumMod val="60000"/>
            <a:lumOff val="40000"/>
          </a:schemeClr>
        </a:solidFill>
      </dgm:spPr>
      <dgm:t>
        <a:bodyPr/>
        <a:lstStyle/>
        <a:p>
          <a:pPr>
            <a:lnSpc>
              <a:spcPct val="100000"/>
            </a:lnSpc>
            <a:spcAft>
              <a:spcPts val="0"/>
            </a:spcAft>
          </a:pPr>
          <a:r>
            <a:rPr lang="mn-MN" sz="1800" b="1" dirty="0">
              <a:solidFill>
                <a:srgbClr val="002060"/>
              </a:solidFill>
              <a:latin typeface="AGOptima Mon" panose="020B7200000000000000" pitchFamily="34" charset="0"/>
              <a:cs typeface="Times New Roman" panose="02020603050405020304" pitchFamily="18" charset="0"/>
            </a:rPr>
            <a:t>Орлогч дарга</a:t>
          </a:r>
          <a:endParaRPr lang="en-US" sz="1800" b="1" dirty="0">
            <a:solidFill>
              <a:srgbClr val="002060"/>
            </a:solidFill>
            <a:latin typeface="AGOptima Mon" panose="020B7200000000000000" pitchFamily="34" charset="0"/>
            <a:cs typeface="Times New Roman" panose="02020603050405020304" pitchFamily="18" charset="0"/>
          </a:endParaRPr>
        </a:p>
      </dgm:t>
    </dgm:pt>
    <dgm:pt modelId="{DF9AF192-2F89-4676-A52F-24E5F8B48D7C}" type="parTrans" cxnId="{6939C13F-504A-4C1E-80FD-FDDEA46259F3}">
      <dgm:prSet/>
      <dgm:spPr>
        <a:ln>
          <a:solidFill>
            <a:srgbClr val="00947C"/>
          </a:solidFill>
        </a:ln>
      </dgm:spPr>
      <dgm:t>
        <a:bodyPr/>
        <a:lstStyle/>
        <a:p>
          <a:endParaRPr lang="en-US" sz="1200" b="0">
            <a:solidFill>
              <a:srgbClr val="002060"/>
            </a:solidFill>
            <a:latin typeface="Times New Roman" panose="02020603050405020304" pitchFamily="18" charset="0"/>
            <a:cs typeface="Times New Roman" panose="02020603050405020304" pitchFamily="18" charset="0"/>
          </a:endParaRPr>
        </a:p>
      </dgm:t>
    </dgm:pt>
    <dgm:pt modelId="{12E5DAD3-F6E5-4692-8E06-0EED03993287}" type="sibTrans" cxnId="{6939C13F-504A-4C1E-80FD-FDDEA46259F3}">
      <dgm:prSet/>
      <dgm:spPr/>
      <dgm:t>
        <a:bodyPr/>
        <a:lstStyle/>
        <a:p>
          <a:endParaRPr lang="en-US" sz="1200" b="0">
            <a:solidFill>
              <a:srgbClr val="002060"/>
            </a:solidFill>
            <a:latin typeface="Times New Roman" panose="02020603050405020304" pitchFamily="18" charset="0"/>
            <a:cs typeface="Times New Roman" panose="02020603050405020304" pitchFamily="18" charset="0"/>
          </a:endParaRPr>
        </a:p>
      </dgm:t>
    </dgm:pt>
    <dgm:pt modelId="{E11C1F8C-DDD2-4A03-A625-C8AF39B399E9}">
      <dgm:prSet phldrT="[Text]" custT="1"/>
      <dgm:spPr>
        <a:solidFill>
          <a:schemeClr val="accent1">
            <a:lumMod val="40000"/>
            <a:lumOff val="60000"/>
          </a:schemeClr>
        </a:solidFill>
      </dgm:spPr>
      <dgm:t>
        <a:bodyPr/>
        <a:lstStyle/>
        <a:p>
          <a:r>
            <a:rPr lang="mn-MN" sz="1600" b="1" i="0" dirty="0">
              <a:solidFill>
                <a:srgbClr val="002060"/>
              </a:solidFill>
              <a:latin typeface="AGOptima Mon" panose="020B7200000000000000" pitchFamily="34" charset="0"/>
              <a:cs typeface="Times New Roman" panose="02020603050405020304" pitchFamily="18" charset="0"/>
            </a:rPr>
            <a:t>Төрийн байгууллагын төлөөлөл /11/</a:t>
          </a:r>
        </a:p>
      </dgm:t>
    </dgm:pt>
    <dgm:pt modelId="{BADB31C1-67DE-463A-9249-900F49E43F08}" type="parTrans" cxnId="{06F95768-CBE9-471C-A255-B995F422F0CE}">
      <dgm:prSet/>
      <dgm:spPr>
        <a:ln>
          <a:solidFill>
            <a:srgbClr val="00947C"/>
          </a:solidFill>
        </a:ln>
      </dgm:spPr>
      <dgm:t>
        <a:bodyPr/>
        <a:lstStyle/>
        <a:p>
          <a:endParaRPr lang="en-US" sz="1200" b="0">
            <a:solidFill>
              <a:srgbClr val="002060"/>
            </a:solidFill>
            <a:latin typeface="Times New Roman" panose="02020603050405020304" pitchFamily="18" charset="0"/>
            <a:cs typeface="Times New Roman" panose="02020603050405020304" pitchFamily="18" charset="0"/>
          </a:endParaRPr>
        </a:p>
      </dgm:t>
    </dgm:pt>
    <dgm:pt modelId="{3BE78FDD-EDF4-40E9-BFA8-DF044B0594ED}" type="sibTrans" cxnId="{06F95768-CBE9-471C-A255-B995F422F0CE}">
      <dgm:prSet/>
      <dgm:spPr/>
      <dgm:t>
        <a:bodyPr/>
        <a:lstStyle/>
        <a:p>
          <a:endParaRPr lang="en-US" sz="1200" b="0">
            <a:solidFill>
              <a:srgbClr val="002060"/>
            </a:solidFill>
            <a:latin typeface="Times New Roman" panose="02020603050405020304" pitchFamily="18" charset="0"/>
            <a:cs typeface="Times New Roman" panose="02020603050405020304" pitchFamily="18" charset="0"/>
          </a:endParaRPr>
        </a:p>
      </dgm:t>
    </dgm:pt>
    <dgm:pt modelId="{91CFE75B-B232-4F81-B42D-73C27C5C23F2}">
      <dgm:prSet phldrT="[Text]" custT="1"/>
      <dgm:spPr>
        <a:solidFill>
          <a:schemeClr val="accent1">
            <a:lumMod val="40000"/>
            <a:lumOff val="60000"/>
          </a:schemeClr>
        </a:solidFill>
      </dgm:spPr>
      <dgm:t>
        <a:bodyPr/>
        <a:lstStyle/>
        <a:p>
          <a:r>
            <a:rPr lang="mn-MN" sz="1600" b="1" i="0" dirty="0">
              <a:solidFill>
                <a:srgbClr val="002060"/>
              </a:solidFill>
              <a:latin typeface="AGOpus Mon" pitchFamily="2" charset="0"/>
              <a:cs typeface="Times New Roman" panose="02020603050405020304" pitchFamily="18" charset="0"/>
            </a:rPr>
            <a:t>Ажил олгогч </a:t>
          </a:r>
          <a:endParaRPr lang="en-US" sz="1600" b="1" i="0" dirty="0">
            <a:solidFill>
              <a:srgbClr val="002060"/>
            </a:solidFill>
            <a:latin typeface="AGOpus Mon" pitchFamily="2" charset="0"/>
            <a:cs typeface="Times New Roman" panose="02020603050405020304" pitchFamily="18" charset="0"/>
          </a:endParaRPr>
        </a:p>
      </dgm:t>
    </dgm:pt>
    <dgm:pt modelId="{0FD40DE4-7F4E-4121-A7C2-51DBB6626966}" type="parTrans" cxnId="{53A9AD0F-1CDA-43BA-B698-37E074CB81CF}">
      <dgm:prSet/>
      <dgm:spPr>
        <a:ln>
          <a:solidFill>
            <a:srgbClr val="00947C"/>
          </a:solidFill>
        </a:ln>
      </dgm:spPr>
      <dgm:t>
        <a:bodyPr/>
        <a:lstStyle/>
        <a:p>
          <a:endParaRPr lang="en-US" sz="1200" b="0">
            <a:solidFill>
              <a:srgbClr val="002060"/>
            </a:solidFill>
            <a:latin typeface="Times New Roman" panose="02020603050405020304" pitchFamily="18" charset="0"/>
            <a:cs typeface="Times New Roman" panose="02020603050405020304" pitchFamily="18" charset="0"/>
          </a:endParaRPr>
        </a:p>
      </dgm:t>
    </dgm:pt>
    <dgm:pt modelId="{6FD5DC05-C452-4168-8B7B-93E9AE564FD4}" type="sibTrans" cxnId="{53A9AD0F-1CDA-43BA-B698-37E074CB81CF}">
      <dgm:prSet/>
      <dgm:spPr/>
      <dgm:t>
        <a:bodyPr/>
        <a:lstStyle/>
        <a:p>
          <a:endParaRPr lang="en-US" sz="1200" b="0">
            <a:solidFill>
              <a:srgbClr val="002060"/>
            </a:solidFill>
            <a:latin typeface="Times New Roman" panose="02020603050405020304" pitchFamily="18" charset="0"/>
            <a:cs typeface="Times New Roman" panose="02020603050405020304" pitchFamily="18" charset="0"/>
          </a:endParaRPr>
        </a:p>
      </dgm:t>
    </dgm:pt>
    <dgm:pt modelId="{34F637B6-A915-471D-8DD9-B1885BEC7B47}">
      <dgm:prSet custT="1"/>
      <dgm:spPr>
        <a:solidFill>
          <a:schemeClr val="accent1">
            <a:lumMod val="40000"/>
            <a:lumOff val="60000"/>
          </a:schemeClr>
        </a:solidFill>
      </dgm:spPr>
      <dgm:t>
        <a:bodyPr/>
        <a:lstStyle/>
        <a:p>
          <a:r>
            <a:rPr lang="mn-MN" sz="1600" b="1" i="0" dirty="0">
              <a:solidFill>
                <a:srgbClr val="002060"/>
              </a:solidFill>
              <a:latin typeface="AGOptima Mon" panose="020B7200000000000000" pitchFamily="34" charset="0"/>
              <a:cs typeface="Times New Roman" panose="02020603050405020304" pitchFamily="18" charset="0"/>
            </a:rPr>
            <a:t>Ажилтан </a:t>
          </a:r>
          <a:endParaRPr lang="en-US" sz="1600" b="1" i="0" dirty="0">
            <a:solidFill>
              <a:srgbClr val="002060"/>
            </a:solidFill>
            <a:latin typeface="AGOptima Mon" panose="020B7200000000000000" pitchFamily="34" charset="0"/>
            <a:cs typeface="Times New Roman" panose="02020603050405020304" pitchFamily="18" charset="0"/>
          </a:endParaRPr>
        </a:p>
      </dgm:t>
    </dgm:pt>
    <dgm:pt modelId="{E84EE32F-B077-4DDC-8073-BB17EE175EB2}" type="parTrans" cxnId="{895D66BD-81CE-43A0-ACB6-12A1370828EE}">
      <dgm:prSet/>
      <dgm:spPr/>
      <dgm:t>
        <a:bodyPr/>
        <a:lstStyle/>
        <a:p>
          <a:endParaRPr lang="en-US" sz="1200" b="0">
            <a:solidFill>
              <a:srgbClr val="002060"/>
            </a:solidFill>
            <a:latin typeface="Times New Roman" panose="02020603050405020304" pitchFamily="18" charset="0"/>
            <a:cs typeface="Times New Roman" panose="02020603050405020304" pitchFamily="18" charset="0"/>
          </a:endParaRPr>
        </a:p>
      </dgm:t>
    </dgm:pt>
    <dgm:pt modelId="{16911C58-06D4-4EA1-B786-12C6C75CA630}" type="sibTrans" cxnId="{895D66BD-81CE-43A0-ACB6-12A1370828EE}">
      <dgm:prSet/>
      <dgm:spPr/>
      <dgm:t>
        <a:bodyPr/>
        <a:lstStyle/>
        <a:p>
          <a:endParaRPr lang="en-US" sz="1200" b="0">
            <a:solidFill>
              <a:srgbClr val="002060"/>
            </a:solidFill>
            <a:latin typeface="Times New Roman" panose="02020603050405020304" pitchFamily="18" charset="0"/>
            <a:cs typeface="Times New Roman" panose="02020603050405020304" pitchFamily="18" charset="0"/>
          </a:endParaRPr>
        </a:p>
      </dgm:t>
    </dgm:pt>
    <dgm:pt modelId="{8AF169D8-E347-4EE9-9E4D-217047471EB6}">
      <dgm:prSet custT="1"/>
      <dgm:spPr>
        <a:solidFill>
          <a:schemeClr val="accent1">
            <a:lumMod val="40000"/>
            <a:lumOff val="60000"/>
          </a:schemeClr>
        </a:solidFill>
      </dgm:spPr>
      <dgm:t>
        <a:bodyPr/>
        <a:lstStyle/>
        <a:p>
          <a:r>
            <a:rPr lang="mn-MN" sz="1800" b="1" i="0" dirty="0" smtClean="0">
              <a:solidFill>
                <a:srgbClr val="002060"/>
              </a:solidFill>
              <a:latin typeface="AGOpus Mon" pitchFamily="2" charset="0"/>
              <a:cs typeface="Times New Roman" panose="02020603050405020304" pitchFamily="18" charset="0"/>
            </a:rPr>
            <a:t>Аж</a:t>
          </a:r>
          <a:r>
            <a:rPr lang="mn-MN" sz="1800" b="1" i="0" baseline="0" dirty="0" smtClean="0">
              <a:solidFill>
                <a:srgbClr val="002060"/>
              </a:solidFill>
              <a:latin typeface="AGOpus Mon" pitchFamily="2" charset="0"/>
              <a:cs typeface="Times New Roman" panose="02020603050405020304" pitchFamily="18" charset="0"/>
            </a:rPr>
            <a:t> </a:t>
          </a:r>
          <a:r>
            <a:rPr lang="mn-MN" sz="1800" b="1" i="0" baseline="0" dirty="0">
              <a:solidFill>
                <a:srgbClr val="002060"/>
              </a:solidFill>
              <a:latin typeface="AGOpus Mon" pitchFamily="2" charset="0"/>
              <a:cs typeface="Times New Roman" panose="02020603050405020304" pitchFamily="18" charset="0"/>
            </a:rPr>
            <a:t>ахуйн нэгж </a:t>
          </a:r>
          <a:endParaRPr lang="en-US" sz="1800" b="1" i="0" dirty="0">
            <a:solidFill>
              <a:srgbClr val="002060"/>
            </a:solidFill>
            <a:latin typeface="AGOpus Mon" pitchFamily="2" charset="0"/>
            <a:cs typeface="Times New Roman" panose="02020603050405020304" pitchFamily="18" charset="0"/>
          </a:endParaRPr>
        </a:p>
      </dgm:t>
    </dgm:pt>
    <dgm:pt modelId="{AD3B4D27-5996-457A-A179-ECE85C92A926}" type="parTrans" cxnId="{C0235AF1-707F-4C05-BDC4-6D464271DC29}">
      <dgm:prSet/>
      <dgm:spPr>
        <a:ln>
          <a:solidFill>
            <a:srgbClr val="00947C"/>
          </a:solidFill>
        </a:ln>
      </dgm:spPr>
      <dgm:t>
        <a:bodyPr/>
        <a:lstStyle/>
        <a:p>
          <a:endParaRPr lang="en-US" sz="1200" b="0">
            <a:solidFill>
              <a:srgbClr val="002060"/>
            </a:solidFill>
            <a:latin typeface="Times New Roman" panose="02020603050405020304" pitchFamily="18" charset="0"/>
            <a:cs typeface="Times New Roman" panose="02020603050405020304" pitchFamily="18" charset="0"/>
          </a:endParaRPr>
        </a:p>
      </dgm:t>
    </dgm:pt>
    <dgm:pt modelId="{F64B0A64-514D-46F9-8BAF-EC5CD6763F85}" type="sibTrans" cxnId="{C0235AF1-707F-4C05-BDC4-6D464271DC29}">
      <dgm:prSet/>
      <dgm:spPr/>
      <dgm:t>
        <a:bodyPr/>
        <a:lstStyle/>
        <a:p>
          <a:endParaRPr lang="en-US" sz="1200" b="0">
            <a:solidFill>
              <a:srgbClr val="002060"/>
            </a:solidFill>
            <a:latin typeface="Times New Roman" panose="02020603050405020304" pitchFamily="18" charset="0"/>
            <a:cs typeface="Times New Roman" panose="02020603050405020304" pitchFamily="18" charset="0"/>
          </a:endParaRPr>
        </a:p>
      </dgm:t>
    </dgm:pt>
    <dgm:pt modelId="{B822F54D-6D3F-467F-B050-0F64778B401B}">
      <dgm:prSet custT="1"/>
      <dgm:spPr>
        <a:solidFill>
          <a:schemeClr val="accent1">
            <a:lumMod val="40000"/>
            <a:lumOff val="60000"/>
          </a:schemeClr>
        </a:solidFill>
      </dgm:spPr>
      <dgm:t>
        <a:bodyPr vert="vert270"/>
        <a:lstStyle/>
        <a:p>
          <a:r>
            <a:rPr lang="mn-MN" sz="1600" b="1" dirty="0">
              <a:solidFill>
                <a:srgbClr val="002060"/>
              </a:solidFill>
              <a:latin typeface="AGOptima Mon" panose="020B7200000000000000" pitchFamily="34" charset="0"/>
              <a:cs typeface="Times New Roman" panose="02020603050405020304" pitchFamily="18" charset="0"/>
            </a:rPr>
            <a:t>ХНХЯ, БХБЯ, АМГТГ, МХЕГ, ОБЕГ</a:t>
          </a:r>
          <a:endParaRPr lang="en-US" sz="1600" b="1" dirty="0">
            <a:solidFill>
              <a:srgbClr val="002060"/>
            </a:solidFill>
            <a:latin typeface="AGOptima Mon" panose="020B7200000000000000" pitchFamily="34" charset="0"/>
            <a:cs typeface="Times New Roman" panose="02020603050405020304" pitchFamily="18" charset="0"/>
          </a:endParaRPr>
        </a:p>
      </dgm:t>
    </dgm:pt>
    <dgm:pt modelId="{19670A01-7055-43F4-94C2-244D62824A58}" type="parTrans" cxnId="{FBE59D6D-ACDA-46D9-94B7-E6D2A504989A}">
      <dgm:prSet/>
      <dgm:spPr/>
      <dgm:t>
        <a:bodyPr/>
        <a:lstStyle/>
        <a:p>
          <a:endParaRPr lang="en-US" sz="1200" b="0">
            <a:solidFill>
              <a:srgbClr val="002060"/>
            </a:solidFill>
            <a:latin typeface="Times New Roman" panose="02020603050405020304" pitchFamily="18" charset="0"/>
            <a:cs typeface="Times New Roman" panose="02020603050405020304" pitchFamily="18" charset="0"/>
          </a:endParaRPr>
        </a:p>
      </dgm:t>
    </dgm:pt>
    <dgm:pt modelId="{015C12D4-C1AE-4966-B697-3D6FFC4ABD0C}" type="sibTrans" cxnId="{FBE59D6D-ACDA-46D9-94B7-E6D2A504989A}">
      <dgm:prSet/>
      <dgm:spPr/>
      <dgm:t>
        <a:bodyPr/>
        <a:lstStyle/>
        <a:p>
          <a:endParaRPr lang="en-US" sz="1200" b="0">
            <a:solidFill>
              <a:srgbClr val="002060"/>
            </a:solidFill>
            <a:latin typeface="Times New Roman" panose="02020603050405020304" pitchFamily="18" charset="0"/>
            <a:cs typeface="Times New Roman" panose="02020603050405020304" pitchFamily="18" charset="0"/>
          </a:endParaRPr>
        </a:p>
      </dgm:t>
    </dgm:pt>
    <dgm:pt modelId="{63FD29F9-490E-4FFB-B06F-B2A5E8BC3451}">
      <dgm:prSet custT="1"/>
      <dgm:spPr>
        <a:solidFill>
          <a:schemeClr val="accent1">
            <a:lumMod val="40000"/>
            <a:lumOff val="60000"/>
          </a:schemeClr>
        </a:solidFill>
      </dgm:spPr>
      <dgm:t>
        <a:bodyPr vert="vert270"/>
        <a:lstStyle/>
        <a:p>
          <a:r>
            <a:rPr lang="mn-MN" sz="1600" b="1" dirty="0">
              <a:solidFill>
                <a:srgbClr val="002060"/>
              </a:solidFill>
              <a:latin typeface="AGOpus Mon" pitchFamily="2" charset="0"/>
              <a:cs typeface="Times New Roman" panose="02020603050405020304" pitchFamily="18" charset="0"/>
            </a:rPr>
            <a:t>МАОЭНХ</a:t>
          </a:r>
          <a:endParaRPr lang="en-US" sz="1600" b="1" dirty="0">
            <a:solidFill>
              <a:srgbClr val="002060"/>
            </a:solidFill>
            <a:latin typeface="AGOpus Mon" pitchFamily="2" charset="0"/>
            <a:cs typeface="Times New Roman" panose="02020603050405020304" pitchFamily="18" charset="0"/>
          </a:endParaRPr>
        </a:p>
      </dgm:t>
    </dgm:pt>
    <dgm:pt modelId="{1307C6B5-1F27-48F9-9C46-171055160DCA}" type="parTrans" cxnId="{6B2AABE6-CE93-44A7-A291-0206B2D0EBEC}">
      <dgm:prSet/>
      <dgm:spPr>
        <a:ln>
          <a:solidFill>
            <a:srgbClr val="00947C"/>
          </a:solidFill>
        </a:ln>
      </dgm:spPr>
      <dgm:t>
        <a:bodyPr/>
        <a:lstStyle/>
        <a:p>
          <a:endParaRPr lang="en-US" sz="1200" b="0">
            <a:solidFill>
              <a:srgbClr val="002060"/>
            </a:solidFill>
            <a:latin typeface="Times New Roman" panose="02020603050405020304" pitchFamily="18" charset="0"/>
            <a:cs typeface="Times New Roman" panose="02020603050405020304" pitchFamily="18" charset="0"/>
          </a:endParaRPr>
        </a:p>
      </dgm:t>
    </dgm:pt>
    <dgm:pt modelId="{0425CD84-37B8-4F5B-B9F0-259939B8CC8E}" type="sibTrans" cxnId="{6B2AABE6-CE93-44A7-A291-0206B2D0EBEC}">
      <dgm:prSet/>
      <dgm:spPr/>
      <dgm:t>
        <a:bodyPr/>
        <a:lstStyle/>
        <a:p>
          <a:endParaRPr lang="en-US" sz="1200" b="0">
            <a:solidFill>
              <a:srgbClr val="002060"/>
            </a:solidFill>
            <a:latin typeface="Times New Roman" panose="02020603050405020304" pitchFamily="18" charset="0"/>
            <a:cs typeface="Times New Roman" panose="02020603050405020304" pitchFamily="18" charset="0"/>
          </a:endParaRPr>
        </a:p>
      </dgm:t>
    </dgm:pt>
    <dgm:pt modelId="{146492D5-0782-44AF-9419-B53AA43F3E75}">
      <dgm:prSet custT="1"/>
      <dgm:spPr>
        <a:solidFill>
          <a:schemeClr val="accent1">
            <a:lumMod val="40000"/>
            <a:lumOff val="60000"/>
          </a:schemeClr>
        </a:solidFill>
      </dgm:spPr>
      <dgm:t>
        <a:bodyPr vert="vert270"/>
        <a:lstStyle/>
        <a:p>
          <a:r>
            <a:rPr lang="mn-MN" sz="1800" b="1" dirty="0">
              <a:solidFill>
                <a:srgbClr val="002060"/>
              </a:solidFill>
              <a:latin typeface="AGOpus Mon" pitchFamily="2" charset="0"/>
              <a:cs typeface="Times New Roman" panose="02020603050405020304" pitchFamily="18" charset="0"/>
            </a:rPr>
            <a:t>МҮЭ-ЭХГУУҮЭ</a:t>
          </a:r>
          <a:endParaRPr lang="en-US" sz="1800" b="1" dirty="0">
            <a:solidFill>
              <a:srgbClr val="002060"/>
            </a:solidFill>
            <a:latin typeface="AGOpus Mon" pitchFamily="2" charset="0"/>
            <a:cs typeface="Times New Roman" panose="02020603050405020304" pitchFamily="18" charset="0"/>
          </a:endParaRPr>
        </a:p>
      </dgm:t>
    </dgm:pt>
    <dgm:pt modelId="{AD1C3F75-B1BE-4D19-8649-4A3C2DE59A24}" type="parTrans" cxnId="{11B8E557-FB86-44A1-882E-82364F57A003}">
      <dgm:prSet/>
      <dgm:spPr>
        <a:ln>
          <a:solidFill>
            <a:srgbClr val="00947C"/>
          </a:solidFill>
        </a:ln>
      </dgm:spPr>
      <dgm:t>
        <a:bodyPr/>
        <a:lstStyle/>
        <a:p>
          <a:endParaRPr lang="en-US" sz="1200" b="0">
            <a:solidFill>
              <a:srgbClr val="002060"/>
            </a:solidFill>
            <a:latin typeface="Times New Roman" panose="02020603050405020304" pitchFamily="18" charset="0"/>
            <a:cs typeface="Times New Roman" panose="02020603050405020304" pitchFamily="18" charset="0"/>
          </a:endParaRPr>
        </a:p>
      </dgm:t>
    </dgm:pt>
    <dgm:pt modelId="{633E8D19-FFEB-4087-9036-81F4C908227A}" type="sibTrans" cxnId="{11B8E557-FB86-44A1-882E-82364F57A003}">
      <dgm:prSet/>
      <dgm:spPr/>
      <dgm:t>
        <a:bodyPr/>
        <a:lstStyle/>
        <a:p>
          <a:endParaRPr lang="en-US" sz="1200" b="0">
            <a:solidFill>
              <a:srgbClr val="002060"/>
            </a:solidFill>
            <a:latin typeface="Times New Roman" panose="02020603050405020304" pitchFamily="18" charset="0"/>
            <a:cs typeface="Times New Roman" panose="02020603050405020304" pitchFamily="18" charset="0"/>
          </a:endParaRPr>
        </a:p>
      </dgm:t>
    </dgm:pt>
    <dgm:pt modelId="{729C6014-66D4-4353-B5BC-6C3F8970F677}">
      <dgm:prSet custT="1"/>
      <dgm:spPr>
        <a:solidFill>
          <a:schemeClr val="accent1">
            <a:lumMod val="40000"/>
            <a:lumOff val="60000"/>
          </a:schemeClr>
        </a:solidFill>
      </dgm:spPr>
      <dgm:t>
        <a:bodyPr vert="vert270"/>
        <a:lstStyle/>
        <a:p>
          <a:r>
            <a:rPr lang="mn-MN" sz="1800" b="1" dirty="0">
              <a:solidFill>
                <a:srgbClr val="002060"/>
              </a:solidFill>
              <a:latin typeface="AGOpus Mon" pitchFamily="2" charset="0"/>
              <a:cs typeface="Times New Roman" panose="02020603050405020304" pitchFamily="18" charset="0"/>
            </a:rPr>
            <a:t>Оюутолгой, Эрдэнэт, үйлдвэр, Энержи ресурс, МАК</a:t>
          </a:r>
          <a:endParaRPr lang="en-US" sz="1800" b="1" dirty="0">
            <a:solidFill>
              <a:srgbClr val="002060"/>
            </a:solidFill>
            <a:latin typeface="AGOpus Mon" pitchFamily="2" charset="0"/>
            <a:cs typeface="Times New Roman" panose="02020603050405020304" pitchFamily="18" charset="0"/>
          </a:endParaRPr>
        </a:p>
      </dgm:t>
    </dgm:pt>
    <dgm:pt modelId="{9E6664FC-6143-423B-9729-570F908514E6}" type="parTrans" cxnId="{437B5999-D953-43E1-8AFD-64572DBBDE85}">
      <dgm:prSet/>
      <dgm:spPr>
        <a:ln>
          <a:solidFill>
            <a:srgbClr val="00947C"/>
          </a:solidFill>
        </a:ln>
      </dgm:spPr>
      <dgm:t>
        <a:bodyPr/>
        <a:lstStyle/>
        <a:p>
          <a:endParaRPr lang="en-US" sz="1200" b="0">
            <a:solidFill>
              <a:srgbClr val="002060"/>
            </a:solidFill>
            <a:latin typeface="Times New Roman" panose="02020603050405020304" pitchFamily="18" charset="0"/>
            <a:cs typeface="Times New Roman" panose="02020603050405020304" pitchFamily="18" charset="0"/>
          </a:endParaRPr>
        </a:p>
      </dgm:t>
    </dgm:pt>
    <dgm:pt modelId="{15007763-BEF5-4365-8CB9-D1F21ABED8F8}" type="sibTrans" cxnId="{437B5999-D953-43E1-8AFD-64572DBBDE85}">
      <dgm:prSet/>
      <dgm:spPr/>
      <dgm:t>
        <a:bodyPr/>
        <a:lstStyle/>
        <a:p>
          <a:endParaRPr lang="en-US" sz="1200" b="0">
            <a:solidFill>
              <a:srgbClr val="002060"/>
            </a:solidFill>
            <a:latin typeface="Times New Roman" panose="02020603050405020304" pitchFamily="18" charset="0"/>
            <a:cs typeface="Times New Roman" panose="02020603050405020304" pitchFamily="18" charset="0"/>
          </a:endParaRPr>
        </a:p>
      </dgm:t>
    </dgm:pt>
    <dgm:pt modelId="{2449803E-AC5C-4C31-9B04-F9EF6EB30D4D}">
      <dgm:prSet custT="1"/>
      <dgm:spPr>
        <a:solidFill>
          <a:schemeClr val="accent1">
            <a:lumMod val="60000"/>
            <a:lumOff val="40000"/>
          </a:schemeClr>
        </a:solidFill>
      </dgm:spPr>
      <dgm:t>
        <a:bodyPr/>
        <a:lstStyle/>
        <a:p>
          <a:r>
            <a:rPr lang="mn-MN" sz="1600" b="1" dirty="0">
              <a:solidFill>
                <a:srgbClr val="002060"/>
              </a:solidFill>
              <a:latin typeface="AGOpus Mon" pitchFamily="2" charset="0"/>
            </a:rPr>
            <a:t>ДАРГА</a:t>
          </a:r>
        </a:p>
        <a:p>
          <a:r>
            <a:rPr lang="en-US" sz="1600" b="1" dirty="0">
              <a:solidFill>
                <a:srgbClr val="002060"/>
              </a:solidFill>
              <a:latin typeface="AGOpus Mon" pitchFamily="2" charset="0"/>
            </a:rPr>
            <a:t>(</a:t>
          </a:r>
          <a:r>
            <a:rPr lang="mn-MN" sz="1600" b="0" dirty="0">
              <a:solidFill>
                <a:srgbClr val="002060"/>
              </a:solidFill>
              <a:latin typeface="AGOpus Mon" pitchFamily="2" charset="0"/>
            </a:rPr>
            <a:t>УУХҮЯ-ны Төрийн нарийн бичгийн дарга</a:t>
          </a:r>
          <a:r>
            <a:rPr lang="en-US" sz="1600" b="0" dirty="0">
              <a:solidFill>
                <a:srgbClr val="002060"/>
              </a:solidFill>
              <a:latin typeface="AGOpus Mon" pitchFamily="2" charset="0"/>
            </a:rPr>
            <a:t>)</a:t>
          </a:r>
        </a:p>
      </dgm:t>
    </dgm:pt>
    <dgm:pt modelId="{FFB8706F-4A62-420A-A53C-286C2BA4FBDA}" type="parTrans" cxnId="{112035C5-48AF-4185-BA37-ADEA642F3574}">
      <dgm:prSet/>
      <dgm:spPr/>
      <dgm:t>
        <a:bodyPr/>
        <a:lstStyle/>
        <a:p>
          <a:endParaRPr lang="en-US" sz="1200" b="0">
            <a:solidFill>
              <a:srgbClr val="002060"/>
            </a:solidFill>
          </a:endParaRPr>
        </a:p>
      </dgm:t>
    </dgm:pt>
    <dgm:pt modelId="{A1D98E35-D06B-4AAD-817A-8D17E760F16B}" type="sibTrans" cxnId="{112035C5-48AF-4185-BA37-ADEA642F3574}">
      <dgm:prSet/>
      <dgm:spPr/>
      <dgm:t>
        <a:bodyPr/>
        <a:lstStyle/>
        <a:p>
          <a:endParaRPr lang="en-US" sz="1200" b="0">
            <a:solidFill>
              <a:srgbClr val="002060"/>
            </a:solidFill>
          </a:endParaRPr>
        </a:p>
      </dgm:t>
    </dgm:pt>
    <dgm:pt modelId="{C9335D42-41B2-4AB0-9DF6-09A8280F1E86}">
      <dgm:prSet custT="1"/>
      <dgm:spPr>
        <a:solidFill>
          <a:schemeClr val="accent1">
            <a:lumMod val="40000"/>
            <a:lumOff val="60000"/>
          </a:schemeClr>
        </a:solidFill>
      </dgm:spPr>
      <dgm:t>
        <a:bodyPr/>
        <a:lstStyle/>
        <a:p>
          <a:r>
            <a:rPr lang="mn-MN" sz="1600" b="1" dirty="0">
              <a:solidFill>
                <a:srgbClr val="002060"/>
              </a:solidFill>
              <a:latin typeface="AGOptima Mon" panose="020B7200000000000000" pitchFamily="34" charset="0"/>
            </a:rPr>
            <a:t>Шинжлэх ухааны байгууллага </a:t>
          </a:r>
          <a:endParaRPr lang="en-US" sz="1600" b="1" dirty="0">
            <a:solidFill>
              <a:srgbClr val="002060"/>
            </a:solidFill>
            <a:latin typeface="AGOptima Mon" panose="020B7200000000000000" pitchFamily="34" charset="0"/>
          </a:endParaRPr>
        </a:p>
      </dgm:t>
    </dgm:pt>
    <dgm:pt modelId="{E88649BB-AE7B-4A7B-8ABD-D8042172CDF6}" type="parTrans" cxnId="{A167764C-2FD3-4C9D-B4A3-E597BCD49456}">
      <dgm:prSet/>
      <dgm:spPr>
        <a:ln>
          <a:solidFill>
            <a:srgbClr val="00947C"/>
          </a:solidFill>
        </a:ln>
      </dgm:spPr>
      <dgm:t>
        <a:bodyPr/>
        <a:lstStyle/>
        <a:p>
          <a:endParaRPr lang="en-US" sz="1200" b="0">
            <a:solidFill>
              <a:srgbClr val="002060"/>
            </a:solidFill>
          </a:endParaRPr>
        </a:p>
      </dgm:t>
    </dgm:pt>
    <dgm:pt modelId="{74EDD01B-9CF1-47E2-93D6-934AB1A94AE0}" type="sibTrans" cxnId="{A167764C-2FD3-4C9D-B4A3-E597BCD49456}">
      <dgm:prSet/>
      <dgm:spPr/>
      <dgm:t>
        <a:bodyPr/>
        <a:lstStyle/>
        <a:p>
          <a:endParaRPr lang="en-US" sz="1200" b="0">
            <a:solidFill>
              <a:srgbClr val="002060"/>
            </a:solidFill>
          </a:endParaRPr>
        </a:p>
      </dgm:t>
    </dgm:pt>
    <dgm:pt modelId="{1ED25A4B-3304-461D-B316-30C552AD092B}">
      <dgm:prSet custT="1"/>
      <dgm:spPr>
        <a:solidFill>
          <a:schemeClr val="accent1">
            <a:lumMod val="40000"/>
            <a:lumOff val="60000"/>
          </a:schemeClr>
        </a:solidFill>
      </dgm:spPr>
      <dgm:t>
        <a:bodyPr vert="vert270"/>
        <a:lstStyle/>
        <a:p>
          <a:r>
            <a:rPr lang="mn-MN" sz="1600" b="1" dirty="0">
              <a:solidFill>
                <a:srgbClr val="002060"/>
              </a:solidFill>
              <a:latin typeface="AGOpus Mon" pitchFamily="2" charset="0"/>
            </a:rPr>
            <a:t>ШУТИС-ГУУС, </a:t>
          </a:r>
          <a:r>
            <a:rPr lang="mn-MN" sz="1800" b="1" dirty="0">
              <a:solidFill>
                <a:srgbClr val="002060"/>
              </a:solidFill>
              <a:latin typeface="AGOpus Mon" pitchFamily="2" charset="0"/>
            </a:rPr>
            <a:t>Эрдэнэтийн</a:t>
          </a:r>
          <a:r>
            <a:rPr lang="mn-MN" sz="1600" b="1" dirty="0">
              <a:solidFill>
                <a:srgbClr val="002060"/>
              </a:solidFill>
              <a:latin typeface="AGOpus Mon" pitchFamily="2" charset="0"/>
            </a:rPr>
            <a:t> технологийн сургууль</a:t>
          </a:r>
          <a:endParaRPr lang="en-US" sz="1600" b="1" dirty="0">
            <a:solidFill>
              <a:srgbClr val="002060"/>
            </a:solidFill>
            <a:latin typeface="AGOpus Mon" pitchFamily="2" charset="0"/>
          </a:endParaRPr>
        </a:p>
      </dgm:t>
    </dgm:pt>
    <dgm:pt modelId="{AB750D7F-CF02-4B9A-9CC3-7B966B74D6B7}" type="parTrans" cxnId="{C4D238A3-E276-4863-A323-31EEEF6FA038}">
      <dgm:prSet/>
      <dgm:spPr>
        <a:ln>
          <a:solidFill>
            <a:srgbClr val="00947C"/>
          </a:solidFill>
        </a:ln>
      </dgm:spPr>
      <dgm:t>
        <a:bodyPr/>
        <a:lstStyle/>
        <a:p>
          <a:endParaRPr lang="en-US" sz="1200" b="0">
            <a:solidFill>
              <a:srgbClr val="002060"/>
            </a:solidFill>
          </a:endParaRPr>
        </a:p>
      </dgm:t>
    </dgm:pt>
    <dgm:pt modelId="{6589023E-40BD-4FB2-8257-4821EF0F2C4B}" type="sibTrans" cxnId="{C4D238A3-E276-4863-A323-31EEEF6FA038}">
      <dgm:prSet/>
      <dgm:spPr/>
      <dgm:t>
        <a:bodyPr/>
        <a:lstStyle/>
        <a:p>
          <a:endParaRPr lang="en-US" sz="1200" b="0">
            <a:solidFill>
              <a:srgbClr val="002060"/>
            </a:solidFill>
          </a:endParaRPr>
        </a:p>
      </dgm:t>
    </dgm:pt>
    <dgm:pt modelId="{2DE66751-914F-417D-82A3-B2B51EC0EBBC}">
      <dgm:prSet custT="1"/>
      <dgm:spPr>
        <a:solidFill>
          <a:schemeClr val="accent1">
            <a:lumMod val="40000"/>
            <a:lumOff val="60000"/>
          </a:schemeClr>
        </a:solidFill>
      </dgm:spPr>
      <dgm:t>
        <a:bodyPr/>
        <a:lstStyle/>
        <a:p>
          <a:r>
            <a:rPr lang="mn-MN" sz="1800" b="1" dirty="0">
              <a:solidFill>
                <a:srgbClr val="002060"/>
              </a:solidFill>
              <a:latin typeface="AGOptima Mon" panose="020B7200000000000000" pitchFamily="34" charset="0"/>
            </a:rPr>
            <a:t>Нарийн бичгийн дарга</a:t>
          </a:r>
          <a:endParaRPr lang="en-US" sz="1800" b="1" dirty="0">
            <a:solidFill>
              <a:srgbClr val="002060"/>
            </a:solidFill>
            <a:latin typeface="AGOptima Mon" panose="020B7200000000000000" pitchFamily="34" charset="0"/>
          </a:endParaRPr>
        </a:p>
      </dgm:t>
    </dgm:pt>
    <dgm:pt modelId="{483DC733-55D0-4619-B2FE-5BCC75BEC506}" type="parTrans" cxnId="{6195D8CA-058F-4713-B36A-7B35503AC928}">
      <dgm:prSet/>
      <dgm:spPr>
        <a:ln>
          <a:solidFill>
            <a:srgbClr val="00947C"/>
          </a:solidFill>
        </a:ln>
      </dgm:spPr>
      <dgm:t>
        <a:bodyPr/>
        <a:lstStyle/>
        <a:p>
          <a:endParaRPr lang="en-US" sz="1200" b="0">
            <a:solidFill>
              <a:srgbClr val="002060"/>
            </a:solidFill>
          </a:endParaRPr>
        </a:p>
      </dgm:t>
    </dgm:pt>
    <dgm:pt modelId="{7D42C718-F214-479E-8D9A-068E71C50555}" type="sibTrans" cxnId="{6195D8CA-058F-4713-B36A-7B35503AC928}">
      <dgm:prSet/>
      <dgm:spPr/>
      <dgm:t>
        <a:bodyPr/>
        <a:lstStyle/>
        <a:p>
          <a:endParaRPr lang="en-US" sz="1200" b="0">
            <a:solidFill>
              <a:srgbClr val="002060"/>
            </a:solidFill>
          </a:endParaRPr>
        </a:p>
      </dgm:t>
    </dgm:pt>
    <dgm:pt modelId="{5DD2BFEE-F8A2-4491-8ED6-A3CAE2AF7D9E}" type="pres">
      <dgm:prSet presAssocID="{464BB4D2-9448-4231-A8E2-598C1766995C}" presName="mainComposite" presStyleCnt="0">
        <dgm:presLayoutVars>
          <dgm:chPref val="1"/>
          <dgm:dir/>
          <dgm:animOne val="branch"/>
          <dgm:animLvl val="lvl"/>
          <dgm:resizeHandles val="exact"/>
        </dgm:presLayoutVars>
      </dgm:prSet>
      <dgm:spPr/>
      <dgm:t>
        <a:bodyPr/>
        <a:lstStyle/>
        <a:p>
          <a:endParaRPr lang="en-US"/>
        </a:p>
      </dgm:t>
    </dgm:pt>
    <dgm:pt modelId="{88477DAF-57D8-4D86-8DD3-6FF7C696D9CD}" type="pres">
      <dgm:prSet presAssocID="{464BB4D2-9448-4231-A8E2-598C1766995C}" presName="hierFlow" presStyleCnt="0"/>
      <dgm:spPr/>
    </dgm:pt>
    <dgm:pt modelId="{872B36B3-3EE0-428A-9A18-9659F53046BF}" type="pres">
      <dgm:prSet presAssocID="{464BB4D2-9448-4231-A8E2-598C1766995C}" presName="hierChild1" presStyleCnt="0">
        <dgm:presLayoutVars>
          <dgm:chPref val="1"/>
          <dgm:animOne val="branch"/>
          <dgm:animLvl val="lvl"/>
        </dgm:presLayoutVars>
      </dgm:prSet>
      <dgm:spPr/>
    </dgm:pt>
    <dgm:pt modelId="{86762EF1-2DCF-4D3C-9105-2EF4A99139C7}" type="pres">
      <dgm:prSet presAssocID="{2449803E-AC5C-4C31-9B04-F9EF6EB30D4D}" presName="Name14" presStyleCnt="0"/>
      <dgm:spPr/>
    </dgm:pt>
    <dgm:pt modelId="{407BE537-EECC-42FD-AD16-7565C427D290}" type="pres">
      <dgm:prSet presAssocID="{2449803E-AC5C-4C31-9B04-F9EF6EB30D4D}" presName="level1Shape" presStyleLbl="node0" presStyleIdx="0" presStyleCnt="1" custScaleX="711507" custScaleY="103712" custLinFactX="-26757" custLinFactNeighborX="-100000" custLinFactNeighborY="-254">
        <dgm:presLayoutVars>
          <dgm:chPref val="3"/>
        </dgm:presLayoutVars>
      </dgm:prSet>
      <dgm:spPr/>
      <dgm:t>
        <a:bodyPr/>
        <a:lstStyle/>
        <a:p>
          <a:endParaRPr lang="en-US"/>
        </a:p>
      </dgm:t>
    </dgm:pt>
    <dgm:pt modelId="{63CCCD1E-0BFE-40C7-8A41-769EF33088C9}" type="pres">
      <dgm:prSet presAssocID="{2449803E-AC5C-4C31-9B04-F9EF6EB30D4D}" presName="hierChild2" presStyleCnt="0"/>
      <dgm:spPr/>
    </dgm:pt>
    <dgm:pt modelId="{6AFA7433-0DE2-4E5E-B50E-09C57838EDA1}" type="pres">
      <dgm:prSet presAssocID="{DF9AF192-2F89-4676-A52F-24E5F8B48D7C}" presName="Name19" presStyleLbl="parChTrans1D2" presStyleIdx="0" presStyleCnt="2"/>
      <dgm:spPr/>
      <dgm:t>
        <a:bodyPr/>
        <a:lstStyle/>
        <a:p>
          <a:endParaRPr lang="en-US"/>
        </a:p>
      </dgm:t>
    </dgm:pt>
    <dgm:pt modelId="{D11921C1-AC00-456D-BC29-B42116745E34}" type="pres">
      <dgm:prSet presAssocID="{EF37D219-ECFB-4FEB-A119-85CCB85F569C}" presName="Name21" presStyleCnt="0"/>
      <dgm:spPr/>
    </dgm:pt>
    <dgm:pt modelId="{9F7B870B-D2C4-463A-97EA-24BE5D543940}" type="pres">
      <dgm:prSet presAssocID="{EF37D219-ECFB-4FEB-A119-85CCB85F569C}" presName="level2Shape" presStyleLbl="node2" presStyleIdx="0" presStyleCnt="2" custScaleX="552537" custLinFactX="-58193" custLinFactNeighborX="-100000" custLinFactNeighborY="-9752"/>
      <dgm:spPr/>
      <dgm:t>
        <a:bodyPr/>
        <a:lstStyle/>
        <a:p>
          <a:endParaRPr lang="en-US"/>
        </a:p>
      </dgm:t>
    </dgm:pt>
    <dgm:pt modelId="{2D5F339E-85B8-4FBD-AB5A-7CE50B769FEE}" type="pres">
      <dgm:prSet presAssocID="{EF37D219-ECFB-4FEB-A119-85CCB85F569C}" presName="hierChild3" presStyleCnt="0"/>
      <dgm:spPr/>
    </dgm:pt>
    <dgm:pt modelId="{D2A0501B-B6CF-4031-8DCC-1CB0E3477788}" type="pres">
      <dgm:prSet presAssocID="{BADB31C1-67DE-463A-9249-900F49E43F08}" presName="Name19" presStyleLbl="parChTrans1D3" presStyleIdx="0" presStyleCnt="5"/>
      <dgm:spPr/>
      <dgm:t>
        <a:bodyPr/>
        <a:lstStyle/>
        <a:p>
          <a:endParaRPr lang="en-US"/>
        </a:p>
      </dgm:t>
    </dgm:pt>
    <dgm:pt modelId="{143B5476-5CF5-4F1D-A738-A3254AB9574D}" type="pres">
      <dgm:prSet presAssocID="{E11C1F8C-DDD2-4A03-A625-C8AF39B399E9}" presName="Name21" presStyleCnt="0"/>
      <dgm:spPr/>
    </dgm:pt>
    <dgm:pt modelId="{94697BC2-3927-49FC-AA70-D758BDB03765}" type="pres">
      <dgm:prSet presAssocID="{E11C1F8C-DDD2-4A03-A625-C8AF39B399E9}" presName="level2Shape" presStyleLbl="node3" presStyleIdx="0" presStyleCnt="5" custScaleX="215931" custScaleY="138317" custLinFactNeighborX="-1870" custLinFactNeighborY="7014"/>
      <dgm:spPr/>
      <dgm:t>
        <a:bodyPr/>
        <a:lstStyle/>
        <a:p>
          <a:endParaRPr lang="en-US"/>
        </a:p>
      </dgm:t>
    </dgm:pt>
    <dgm:pt modelId="{A4EB0FE5-5ED4-4FA2-A2B5-91114FF47249}" type="pres">
      <dgm:prSet presAssocID="{E11C1F8C-DDD2-4A03-A625-C8AF39B399E9}" presName="hierChild3" presStyleCnt="0"/>
      <dgm:spPr/>
    </dgm:pt>
    <dgm:pt modelId="{89B3B2CE-E307-439C-B7D1-F128A6D6A269}" type="pres">
      <dgm:prSet presAssocID="{19670A01-7055-43F4-94C2-244D62824A58}" presName="Name19" presStyleLbl="parChTrans1D4" presStyleIdx="0" presStyleCnt="5"/>
      <dgm:spPr/>
      <dgm:t>
        <a:bodyPr/>
        <a:lstStyle/>
        <a:p>
          <a:endParaRPr lang="en-US"/>
        </a:p>
      </dgm:t>
    </dgm:pt>
    <dgm:pt modelId="{A54227A0-D895-41DD-8E41-BCAF5D0D9CC8}" type="pres">
      <dgm:prSet presAssocID="{B822F54D-6D3F-467F-B050-0F64778B401B}" presName="Name21" presStyleCnt="0"/>
      <dgm:spPr/>
    </dgm:pt>
    <dgm:pt modelId="{7A236240-DD66-44CA-9170-599991969F10}" type="pres">
      <dgm:prSet presAssocID="{B822F54D-6D3F-467F-B050-0F64778B401B}" presName="level2Shape" presStyleLbl="node4" presStyleIdx="0" presStyleCnt="5" custScaleX="96356" custScaleY="464858" custLinFactNeighborX="-1263"/>
      <dgm:spPr/>
      <dgm:t>
        <a:bodyPr/>
        <a:lstStyle/>
        <a:p>
          <a:endParaRPr lang="en-US"/>
        </a:p>
      </dgm:t>
    </dgm:pt>
    <dgm:pt modelId="{04840454-02C9-4048-8118-D19505446EDE}" type="pres">
      <dgm:prSet presAssocID="{B822F54D-6D3F-467F-B050-0F64778B401B}" presName="hierChild3" presStyleCnt="0"/>
      <dgm:spPr/>
    </dgm:pt>
    <dgm:pt modelId="{A0F8B274-2B14-4DD0-9408-C67C3FDFBD20}" type="pres">
      <dgm:prSet presAssocID="{0FD40DE4-7F4E-4121-A7C2-51DBB6626966}" presName="Name19" presStyleLbl="parChTrans1D3" presStyleIdx="1" presStyleCnt="5"/>
      <dgm:spPr/>
      <dgm:t>
        <a:bodyPr/>
        <a:lstStyle/>
        <a:p>
          <a:endParaRPr lang="en-US"/>
        </a:p>
      </dgm:t>
    </dgm:pt>
    <dgm:pt modelId="{ABFB2809-C5B7-41B0-966E-E3BCE8BDDA7C}" type="pres">
      <dgm:prSet presAssocID="{91CFE75B-B232-4F81-B42D-73C27C5C23F2}" presName="Name21" presStyleCnt="0"/>
      <dgm:spPr/>
    </dgm:pt>
    <dgm:pt modelId="{0B3EE2BE-EFD5-4453-8B9A-989D7D0C50FE}" type="pres">
      <dgm:prSet presAssocID="{91CFE75B-B232-4F81-B42D-73C27C5C23F2}" presName="level2Shape" presStyleLbl="node3" presStyleIdx="1" presStyleCnt="5" custScaleX="162591" custScaleY="143866" custLinFactNeighborX="-2165" custLinFactNeighborY="-2091"/>
      <dgm:spPr/>
      <dgm:t>
        <a:bodyPr/>
        <a:lstStyle/>
        <a:p>
          <a:endParaRPr lang="en-US"/>
        </a:p>
      </dgm:t>
    </dgm:pt>
    <dgm:pt modelId="{FD01A777-415A-48F6-83BF-3D0C7E279A9E}" type="pres">
      <dgm:prSet presAssocID="{91CFE75B-B232-4F81-B42D-73C27C5C23F2}" presName="hierChild3" presStyleCnt="0"/>
      <dgm:spPr/>
    </dgm:pt>
    <dgm:pt modelId="{F39A345C-370C-49E4-9E8F-1925375FC917}" type="pres">
      <dgm:prSet presAssocID="{1307C6B5-1F27-48F9-9C46-171055160DCA}" presName="Name19" presStyleLbl="parChTrans1D4" presStyleIdx="1" presStyleCnt="5"/>
      <dgm:spPr/>
      <dgm:t>
        <a:bodyPr/>
        <a:lstStyle/>
        <a:p>
          <a:endParaRPr lang="en-US"/>
        </a:p>
      </dgm:t>
    </dgm:pt>
    <dgm:pt modelId="{DC1A3D71-FA3C-4D5A-A65F-F662F8FD08DA}" type="pres">
      <dgm:prSet presAssocID="{63FD29F9-490E-4FFB-B06F-B2A5E8BC3451}" presName="Name21" presStyleCnt="0"/>
      <dgm:spPr/>
    </dgm:pt>
    <dgm:pt modelId="{B848012F-AAB1-44D7-A4DB-F297144EC51D}" type="pres">
      <dgm:prSet presAssocID="{63FD29F9-490E-4FFB-B06F-B2A5E8BC3451}" presName="level2Shape" presStyleLbl="node4" presStyleIdx="1" presStyleCnt="5" custScaleX="91659" custScaleY="462428" custLinFactNeighborX="-2"/>
      <dgm:spPr/>
      <dgm:t>
        <a:bodyPr/>
        <a:lstStyle/>
        <a:p>
          <a:endParaRPr lang="en-US"/>
        </a:p>
      </dgm:t>
    </dgm:pt>
    <dgm:pt modelId="{14AFB344-4C7F-41AD-A588-DDB0554853A0}" type="pres">
      <dgm:prSet presAssocID="{63FD29F9-490E-4FFB-B06F-B2A5E8BC3451}" presName="hierChild3" presStyleCnt="0"/>
      <dgm:spPr/>
    </dgm:pt>
    <dgm:pt modelId="{3612075F-F0F5-44CC-8E56-E6B287D597D2}" type="pres">
      <dgm:prSet presAssocID="{E84EE32F-B077-4DDC-8073-BB17EE175EB2}" presName="Name19" presStyleLbl="parChTrans1D3" presStyleIdx="2" presStyleCnt="5"/>
      <dgm:spPr/>
      <dgm:t>
        <a:bodyPr/>
        <a:lstStyle/>
        <a:p>
          <a:endParaRPr lang="en-US"/>
        </a:p>
      </dgm:t>
    </dgm:pt>
    <dgm:pt modelId="{28A087DB-B173-468E-ABD9-03252AC47740}" type="pres">
      <dgm:prSet presAssocID="{34F637B6-A915-471D-8DD9-B1885BEC7B47}" presName="Name21" presStyleCnt="0"/>
      <dgm:spPr/>
    </dgm:pt>
    <dgm:pt modelId="{2EC17745-B08C-4E42-BA13-7326B18742D5}" type="pres">
      <dgm:prSet presAssocID="{34F637B6-A915-471D-8DD9-B1885BEC7B47}" presName="level2Shape" presStyleLbl="node3" presStyleIdx="2" presStyleCnt="5" custScaleX="171145" custScaleY="143262" custLinFactNeighborX="-4136" custLinFactNeighborY="1551"/>
      <dgm:spPr/>
      <dgm:t>
        <a:bodyPr/>
        <a:lstStyle/>
        <a:p>
          <a:endParaRPr lang="en-US"/>
        </a:p>
      </dgm:t>
    </dgm:pt>
    <dgm:pt modelId="{46E7D366-6993-47AA-BBE4-EF48BE875780}" type="pres">
      <dgm:prSet presAssocID="{34F637B6-A915-471D-8DD9-B1885BEC7B47}" presName="hierChild3" presStyleCnt="0"/>
      <dgm:spPr/>
    </dgm:pt>
    <dgm:pt modelId="{2995967D-2746-433C-A04A-76EF5F292D14}" type="pres">
      <dgm:prSet presAssocID="{AD1C3F75-B1BE-4D19-8649-4A3C2DE59A24}" presName="Name19" presStyleLbl="parChTrans1D4" presStyleIdx="2" presStyleCnt="5"/>
      <dgm:spPr/>
      <dgm:t>
        <a:bodyPr/>
        <a:lstStyle/>
        <a:p>
          <a:endParaRPr lang="en-US"/>
        </a:p>
      </dgm:t>
    </dgm:pt>
    <dgm:pt modelId="{CFF88D03-E380-4639-B1E9-66818BBFB487}" type="pres">
      <dgm:prSet presAssocID="{146492D5-0782-44AF-9419-B53AA43F3E75}" presName="Name21" presStyleCnt="0"/>
      <dgm:spPr/>
    </dgm:pt>
    <dgm:pt modelId="{2A3A218E-31D8-45AD-AF3A-569EE4B3744C}" type="pres">
      <dgm:prSet presAssocID="{146492D5-0782-44AF-9419-B53AA43F3E75}" presName="level2Shape" presStyleLbl="node4" presStyleIdx="2" presStyleCnt="5" custScaleX="109842" custScaleY="463290" custLinFactNeighborX="-7234" custLinFactNeighborY="-9165"/>
      <dgm:spPr/>
      <dgm:t>
        <a:bodyPr/>
        <a:lstStyle/>
        <a:p>
          <a:endParaRPr lang="en-US"/>
        </a:p>
      </dgm:t>
    </dgm:pt>
    <dgm:pt modelId="{D4AB6E72-C28C-47EB-9D0E-2FC1AB06FA65}" type="pres">
      <dgm:prSet presAssocID="{146492D5-0782-44AF-9419-B53AA43F3E75}" presName="hierChild3" presStyleCnt="0"/>
      <dgm:spPr/>
    </dgm:pt>
    <dgm:pt modelId="{D819D110-37B9-412E-85FA-D5D24D432B09}" type="pres">
      <dgm:prSet presAssocID="{E88649BB-AE7B-4A7B-8ABD-D8042172CDF6}" presName="Name19" presStyleLbl="parChTrans1D3" presStyleIdx="3" presStyleCnt="5"/>
      <dgm:spPr/>
      <dgm:t>
        <a:bodyPr/>
        <a:lstStyle/>
        <a:p>
          <a:endParaRPr lang="en-US"/>
        </a:p>
      </dgm:t>
    </dgm:pt>
    <dgm:pt modelId="{4FA4EA08-95E5-4307-A256-B23D144C2F73}" type="pres">
      <dgm:prSet presAssocID="{C9335D42-41B2-4AB0-9DF6-09A8280F1E86}" presName="Name21" presStyleCnt="0"/>
      <dgm:spPr/>
    </dgm:pt>
    <dgm:pt modelId="{D3B28269-22E2-4C1F-B9A5-DD93E6708447}" type="pres">
      <dgm:prSet presAssocID="{C9335D42-41B2-4AB0-9DF6-09A8280F1E86}" presName="level2Shape" presStyleLbl="node3" presStyleIdx="3" presStyleCnt="5" custScaleX="181938" custScaleY="145272"/>
      <dgm:spPr/>
      <dgm:t>
        <a:bodyPr/>
        <a:lstStyle/>
        <a:p>
          <a:endParaRPr lang="en-US"/>
        </a:p>
      </dgm:t>
    </dgm:pt>
    <dgm:pt modelId="{A310033E-5EF4-4F55-B5BB-C6A06D511B06}" type="pres">
      <dgm:prSet presAssocID="{C9335D42-41B2-4AB0-9DF6-09A8280F1E86}" presName="hierChild3" presStyleCnt="0"/>
      <dgm:spPr/>
    </dgm:pt>
    <dgm:pt modelId="{664D0BAD-C016-431C-B91D-EEFCBCD2C048}" type="pres">
      <dgm:prSet presAssocID="{AB750D7F-CF02-4B9A-9CC3-7B966B74D6B7}" presName="Name19" presStyleLbl="parChTrans1D4" presStyleIdx="3" presStyleCnt="5"/>
      <dgm:spPr/>
      <dgm:t>
        <a:bodyPr/>
        <a:lstStyle/>
        <a:p>
          <a:endParaRPr lang="en-US"/>
        </a:p>
      </dgm:t>
    </dgm:pt>
    <dgm:pt modelId="{293AC3AA-71D0-4CA3-8DEB-367AAADFC1D4}" type="pres">
      <dgm:prSet presAssocID="{1ED25A4B-3304-461D-B316-30C552AD092B}" presName="Name21" presStyleCnt="0"/>
      <dgm:spPr/>
    </dgm:pt>
    <dgm:pt modelId="{A608082A-54AC-429A-BFBA-A56C82510998}" type="pres">
      <dgm:prSet presAssocID="{1ED25A4B-3304-461D-B316-30C552AD092B}" presName="level2Shape" presStyleLbl="node4" presStyleIdx="3" presStyleCnt="5" custScaleX="109048" custScaleY="457792" custLinFactNeighborX="-1" custLinFactNeighborY="0"/>
      <dgm:spPr/>
      <dgm:t>
        <a:bodyPr/>
        <a:lstStyle/>
        <a:p>
          <a:endParaRPr lang="en-US"/>
        </a:p>
      </dgm:t>
    </dgm:pt>
    <dgm:pt modelId="{D40AD00F-D2D1-4AFB-9338-54ED7831FC1A}" type="pres">
      <dgm:prSet presAssocID="{1ED25A4B-3304-461D-B316-30C552AD092B}" presName="hierChild3" presStyleCnt="0"/>
      <dgm:spPr/>
    </dgm:pt>
    <dgm:pt modelId="{436C5914-A09E-4BB5-87BC-78F78A2416E5}" type="pres">
      <dgm:prSet presAssocID="{AD3B4D27-5996-457A-A179-ECE85C92A926}" presName="Name19" presStyleLbl="parChTrans1D3" presStyleIdx="4" presStyleCnt="5"/>
      <dgm:spPr/>
      <dgm:t>
        <a:bodyPr/>
        <a:lstStyle/>
        <a:p>
          <a:endParaRPr lang="en-US"/>
        </a:p>
      </dgm:t>
    </dgm:pt>
    <dgm:pt modelId="{55DEFA8B-6352-4D4D-A81C-10C7C9832F7D}" type="pres">
      <dgm:prSet presAssocID="{8AF169D8-E347-4EE9-9E4D-217047471EB6}" presName="Name21" presStyleCnt="0"/>
      <dgm:spPr/>
    </dgm:pt>
    <dgm:pt modelId="{8FED0213-21C1-44EB-A9DF-9CBCF270E74B}" type="pres">
      <dgm:prSet presAssocID="{8AF169D8-E347-4EE9-9E4D-217047471EB6}" presName="level2Shape" presStyleLbl="node3" presStyleIdx="4" presStyleCnt="5" custScaleX="208810" custScaleY="143650" custLinFactNeighborX="-935" custLinFactNeighborY="2983"/>
      <dgm:spPr/>
      <dgm:t>
        <a:bodyPr/>
        <a:lstStyle/>
        <a:p>
          <a:endParaRPr lang="en-US"/>
        </a:p>
      </dgm:t>
    </dgm:pt>
    <dgm:pt modelId="{6FE2C4AF-98C0-4264-A4DF-7D724B9F4581}" type="pres">
      <dgm:prSet presAssocID="{8AF169D8-E347-4EE9-9E4D-217047471EB6}" presName="hierChild3" presStyleCnt="0"/>
      <dgm:spPr/>
    </dgm:pt>
    <dgm:pt modelId="{7DB836F9-9B3A-432A-94E8-D02270FD3447}" type="pres">
      <dgm:prSet presAssocID="{9E6664FC-6143-423B-9729-570F908514E6}" presName="Name19" presStyleLbl="parChTrans1D4" presStyleIdx="4" presStyleCnt="5"/>
      <dgm:spPr/>
      <dgm:t>
        <a:bodyPr/>
        <a:lstStyle/>
        <a:p>
          <a:endParaRPr lang="en-US"/>
        </a:p>
      </dgm:t>
    </dgm:pt>
    <dgm:pt modelId="{60745235-0A02-401B-BCCE-BA0C6F94F68D}" type="pres">
      <dgm:prSet presAssocID="{729C6014-66D4-4353-B5BC-6C3F8970F677}" presName="Name21" presStyleCnt="0"/>
      <dgm:spPr/>
    </dgm:pt>
    <dgm:pt modelId="{90E49BB7-1C71-4281-856E-77D4E2D402A2}" type="pres">
      <dgm:prSet presAssocID="{729C6014-66D4-4353-B5BC-6C3F8970F677}" presName="level2Shape" presStyleLbl="node4" presStyleIdx="4" presStyleCnt="5" custScaleX="104631" custScaleY="462351" custLinFactNeighborX="1048" custLinFactNeighborY="1812"/>
      <dgm:spPr/>
      <dgm:t>
        <a:bodyPr/>
        <a:lstStyle/>
        <a:p>
          <a:endParaRPr lang="en-US"/>
        </a:p>
      </dgm:t>
    </dgm:pt>
    <dgm:pt modelId="{EC178A56-1881-4AF3-B2D2-DDC51E0F8484}" type="pres">
      <dgm:prSet presAssocID="{729C6014-66D4-4353-B5BC-6C3F8970F677}" presName="hierChild3" presStyleCnt="0"/>
      <dgm:spPr/>
    </dgm:pt>
    <dgm:pt modelId="{146B8E4A-3263-4DD0-80EA-CE60BC060206}" type="pres">
      <dgm:prSet presAssocID="{483DC733-55D0-4619-B2FE-5BCC75BEC506}" presName="Name19" presStyleLbl="parChTrans1D2" presStyleIdx="1" presStyleCnt="2"/>
      <dgm:spPr/>
      <dgm:t>
        <a:bodyPr/>
        <a:lstStyle/>
        <a:p>
          <a:endParaRPr lang="en-US"/>
        </a:p>
      </dgm:t>
    </dgm:pt>
    <dgm:pt modelId="{82CB8411-99B8-4E7B-A71F-D209ADC2526E}" type="pres">
      <dgm:prSet presAssocID="{2DE66751-914F-417D-82A3-B2B51EC0EBBC}" presName="Name21" presStyleCnt="0"/>
      <dgm:spPr/>
    </dgm:pt>
    <dgm:pt modelId="{DB2184DA-CC8F-4BC2-B16D-6976DD7E756C}" type="pres">
      <dgm:prSet presAssocID="{2DE66751-914F-417D-82A3-B2B51EC0EBBC}" presName="level2Shape" presStyleLbl="node2" presStyleIdx="1" presStyleCnt="2" custScaleX="249012" custScaleY="101569" custLinFactX="-1582" custLinFactNeighborX="-100000" custLinFactNeighborY="-7256"/>
      <dgm:spPr/>
      <dgm:t>
        <a:bodyPr/>
        <a:lstStyle/>
        <a:p>
          <a:endParaRPr lang="en-US"/>
        </a:p>
      </dgm:t>
    </dgm:pt>
    <dgm:pt modelId="{C904D283-F580-42F6-98C3-0DBB493262B2}" type="pres">
      <dgm:prSet presAssocID="{2DE66751-914F-417D-82A3-B2B51EC0EBBC}" presName="hierChild3" presStyleCnt="0"/>
      <dgm:spPr/>
    </dgm:pt>
    <dgm:pt modelId="{36828497-E476-4E65-AA2C-D984AD0BDB52}" type="pres">
      <dgm:prSet presAssocID="{464BB4D2-9448-4231-A8E2-598C1766995C}" presName="bgShapesFlow" presStyleCnt="0"/>
      <dgm:spPr/>
    </dgm:pt>
  </dgm:ptLst>
  <dgm:cxnLst>
    <dgm:cxn modelId="{11B8E557-FB86-44A1-882E-82364F57A003}" srcId="{34F637B6-A915-471D-8DD9-B1885BEC7B47}" destId="{146492D5-0782-44AF-9419-B53AA43F3E75}" srcOrd="0" destOrd="0" parTransId="{AD1C3F75-B1BE-4D19-8649-4A3C2DE59A24}" sibTransId="{633E8D19-FFEB-4087-9036-81F4C908227A}"/>
    <dgm:cxn modelId="{F3558E9F-B3A1-4F04-8589-323DD3F87C6B}" type="presOf" srcId="{2449803E-AC5C-4C31-9B04-F9EF6EB30D4D}" destId="{407BE537-EECC-42FD-AD16-7565C427D290}" srcOrd="0" destOrd="0" presId="urn:microsoft.com/office/officeart/2005/8/layout/hierarchy6"/>
    <dgm:cxn modelId="{0182ECEA-D120-4229-8712-60D2578C0BCE}" type="presOf" srcId="{DF9AF192-2F89-4676-A52F-24E5F8B48D7C}" destId="{6AFA7433-0DE2-4E5E-B50E-09C57838EDA1}" srcOrd="0" destOrd="0" presId="urn:microsoft.com/office/officeart/2005/8/layout/hierarchy6"/>
    <dgm:cxn modelId="{B829FCEE-ED93-4F58-AC42-D45B767042A1}" type="presOf" srcId="{E88649BB-AE7B-4A7B-8ABD-D8042172CDF6}" destId="{D819D110-37B9-412E-85FA-D5D24D432B09}" srcOrd="0" destOrd="0" presId="urn:microsoft.com/office/officeart/2005/8/layout/hierarchy6"/>
    <dgm:cxn modelId="{A28F3DEB-065C-4D08-8200-980E7AD77005}" type="presOf" srcId="{91CFE75B-B232-4F81-B42D-73C27C5C23F2}" destId="{0B3EE2BE-EFD5-4453-8B9A-989D7D0C50FE}" srcOrd="0" destOrd="0" presId="urn:microsoft.com/office/officeart/2005/8/layout/hierarchy6"/>
    <dgm:cxn modelId="{EDEC072E-D105-4E15-B279-3B84A1DF0CFE}" type="presOf" srcId="{0FD40DE4-7F4E-4121-A7C2-51DBB6626966}" destId="{A0F8B274-2B14-4DD0-9408-C67C3FDFBD20}" srcOrd="0" destOrd="0" presId="urn:microsoft.com/office/officeart/2005/8/layout/hierarchy6"/>
    <dgm:cxn modelId="{6939C13F-504A-4C1E-80FD-FDDEA46259F3}" srcId="{2449803E-AC5C-4C31-9B04-F9EF6EB30D4D}" destId="{EF37D219-ECFB-4FEB-A119-85CCB85F569C}" srcOrd="0" destOrd="0" parTransId="{DF9AF192-2F89-4676-A52F-24E5F8B48D7C}" sibTransId="{12E5DAD3-F6E5-4692-8E06-0EED03993287}"/>
    <dgm:cxn modelId="{F8BF15CE-8CCA-471E-85E9-1EEA02D1C510}" type="presOf" srcId="{BADB31C1-67DE-463A-9249-900F49E43F08}" destId="{D2A0501B-B6CF-4031-8DCC-1CB0E3477788}" srcOrd="0" destOrd="0" presId="urn:microsoft.com/office/officeart/2005/8/layout/hierarchy6"/>
    <dgm:cxn modelId="{6DED842B-1C33-4A7E-AD33-D906D502AC94}" type="presOf" srcId="{19670A01-7055-43F4-94C2-244D62824A58}" destId="{89B3B2CE-E307-439C-B7D1-F128A6D6A269}" srcOrd="0" destOrd="0" presId="urn:microsoft.com/office/officeart/2005/8/layout/hierarchy6"/>
    <dgm:cxn modelId="{8A0F96AF-17BB-431C-8A2B-EAD481932CC8}" type="presOf" srcId="{AD1C3F75-B1BE-4D19-8649-4A3C2DE59A24}" destId="{2995967D-2746-433C-A04A-76EF5F292D14}" srcOrd="0" destOrd="0" presId="urn:microsoft.com/office/officeart/2005/8/layout/hierarchy6"/>
    <dgm:cxn modelId="{07840181-2581-471B-9226-F2B50EF25835}" type="presOf" srcId="{EF37D219-ECFB-4FEB-A119-85CCB85F569C}" destId="{9F7B870B-D2C4-463A-97EA-24BE5D543940}" srcOrd="0" destOrd="0" presId="urn:microsoft.com/office/officeart/2005/8/layout/hierarchy6"/>
    <dgm:cxn modelId="{6B2AABE6-CE93-44A7-A291-0206B2D0EBEC}" srcId="{91CFE75B-B232-4F81-B42D-73C27C5C23F2}" destId="{63FD29F9-490E-4FFB-B06F-B2A5E8BC3451}" srcOrd="0" destOrd="0" parTransId="{1307C6B5-1F27-48F9-9C46-171055160DCA}" sibTransId="{0425CD84-37B8-4F5B-B9F0-259939B8CC8E}"/>
    <dgm:cxn modelId="{A167764C-2FD3-4C9D-B4A3-E597BCD49456}" srcId="{EF37D219-ECFB-4FEB-A119-85CCB85F569C}" destId="{C9335D42-41B2-4AB0-9DF6-09A8280F1E86}" srcOrd="3" destOrd="0" parTransId="{E88649BB-AE7B-4A7B-8ABD-D8042172CDF6}" sibTransId="{74EDD01B-9CF1-47E2-93D6-934AB1A94AE0}"/>
    <dgm:cxn modelId="{9098AA40-7E3B-4F99-B0B7-9B6A16A1FBD9}" type="presOf" srcId="{2DE66751-914F-417D-82A3-B2B51EC0EBBC}" destId="{DB2184DA-CC8F-4BC2-B16D-6976DD7E756C}" srcOrd="0" destOrd="0" presId="urn:microsoft.com/office/officeart/2005/8/layout/hierarchy6"/>
    <dgm:cxn modelId="{C5C09414-5834-44AE-81E8-2BDE982FF920}" type="presOf" srcId="{63FD29F9-490E-4FFB-B06F-B2A5E8BC3451}" destId="{B848012F-AAB1-44D7-A4DB-F297144EC51D}" srcOrd="0" destOrd="0" presId="urn:microsoft.com/office/officeart/2005/8/layout/hierarchy6"/>
    <dgm:cxn modelId="{437B5999-D953-43E1-8AFD-64572DBBDE85}" srcId="{8AF169D8-E347-4EE9-9E4D-217047471EB6}" destId="{729C6014-66D4-4353-B5BC-6C3F8970F677}" srcOrd="0" destOrd="0" parTransId="{9E6664FC-6143-423B-9729-570F908514E6}" sibTransId="{15007763-BEF5-4365-8CB9-D1F21ABED8F8}"/>
    <dgm:cxn modelId="{FD2E1120-84EF-49B3-9D48-82BC53EFEC89}" type="presOf" srcId="{AD3B4D27-5996-457A-A179-ECE85C92A926}" destId="{436C5914-A09E-4BB5-87BC-78F78A2416E5}" srcOrd="0" destOrd="0" presId="urn:microsoft.com/office/officeart/2005/8/layout/hierarchy6"/>
    <dgm:cxn modelId="{F1F8E619-7192-4DA7-AA03-0A4AE8E90A73}" type="presOf" srcId="{729C6014-66D4-4353-B5BC-6C3F8970F677}" destId="{90E49BB7-1C71-4281-856E-77D4E2D402A2}" srcOrd="0" destOrd="0" presId="urn:microsoft.com/office/officeart/2005/8/layout/hierarchy6"/>
    <dgm:cxn modelId="{88E1697C-C007-48ED-A25A-E741688377A1}" type="presOf" srcId="{C9335D42-41B2-4AB0-9DF6-09A8280F1E86}" destId="{D3B28269-22E2-4C1F-B9A5-DD93E6708447}" srcOrd="0" destOrd="0" presId="urn:microsoft.com/office/officeart/2005/8/layout/hierarchy6"/>
    <dgm:cxn modelId="{112035C5-48AF-4185-BA37-ADEA642F3574}" srcId="{464BB4D2-9448-4231-A8E2-598C1766995C}" destId="{2449803E-AC5C-4C31-9B04-F9EF6EB30D4D}" srcOrd="0" destOrd="0" parTransId="{FFB8706F-4A62-420A-A53C-286C2BA4FBDA}" sibTransId="{A1D98E35-D06B-4AAD-817A-8D17E760F16B}"/>
    <dgm:cxn modelId="{A3149F1A-FEAC-4A67-9D52-D28881EA8EBD}" type="presOf" srcId="{1ED25A4B-3304-461D-B316-30C552AD092B}" destId="{A608082A-54AC-429A-BFBA-A56C82510998}" srcOrd="0" destOrd="0" presId="urn:microsoft.com/office/officeart/2005/8/layout/hierarchy6"/>
    <dgm:cxn modelId="{B8DEB39C-6C24-441F-A4F6-E3359E87601D}" type="presOf" srcId="{34F637B6-A915-471D-8DD9-B1885BEC7B47}" destId="{2EC17745-B08C-4E42-BA13-7326B18742D5}" srcOrd="0" destOrd="0" presId="urn:microsoft.com/office/officeart/2005/8/layout/hierarchy6"/>
    <dgm:cxn modelId="{801A53AE-9953-4617-BBD2-A42952C2086C}" type="presOf" srcId="{483DC733-55D0-4619-B2FE-5BCC75BEC506}" destId="{146B8E4A-3263-4DD0-80EA-CE60BC060206}" srcOrd="0" destOrd="0" presId="urn:microsoft.com/office/officeart/2005/8/layout/hierarchy6"/>
    <dgm:cxn modelId="{C4D238A3-E276-4863-A323-31EEEF6FA038}" srcId="{C9335D42-41B2-4AB0-9DF6-09A8280F1E86}" destId="{1ED25A4B-3304-461D-B316-30C552AD092B}" srcOrd="0" destOrd="0" parTransId="{AB750D7F-CF02-4B9A-9CC3-7B966B74D6B7}" sibTransId="{6589023E-40BD-4FB2-8257-4821EF0F2C4B}"/>
    <dgm:cxn modelId="{CE025C10-F6C0-4F72-8E8F-D68EC93846DA}" type="presOf" srcId="{1307C6B5-1F27-48F9-9C46-171055160DCA}" destId="{F39A345C-370C-49E4-9E8F-1925375FC917}" srcOrd="0" destOrd="0" presId="urn:microsoft.com/office/officeart/2005/8/layout/hierarchy6"/>
    <dgm:cxn modelId="{F86FD930-23FF-4A47-9E80-7B71495DED0F}" type="presOf" srcId="{8AF169D8-E347-4EE9-9E4D-217047471EB6}" destId="{8FED0213-21C1-44EB-A9DF-9CBCF270E74B}" srcOrd="0" destOrd="0" presId="urn:microsoft.com/office/officeart/2005/8/layout/hierarchy6"/>
    <dgm:cxn modelId="{041385A1-B8E4-4BDC-9B65-474BF10435DA}" type="presOf" srcId="{464BB4D2-9448-4231-A8E2-598C1766995C}" destId="{5DD2BFEE-F8A2-4491-8ED6-A3CAE2AF7D9E}" srcOrd="0" destOrd="0" presId="urn:microsoft.com/office/officeart/2005/8/layout/hierarchy6"/>
    <dgm:cxn modelId="{06F95768-CBE9-471C-A255-B995F422F0CE}" srcId="{EF37D219-ECFB-4FEB-A119-85CCB85F569C}" destId="{E11C1F8C-DDD2-4A03-A625-C8AF39B399E9}" srcOrd="0" destOrd="0" parTransId="{BADB31C1-67DE-463A-9249-900F49E43F08}" sibTransId="{3BE78FDD-EDF4-40E9-BFA8-DF044B0594ED}"/>
    <dgm:cxn modelId="{FAA05E75-C5C9-4C9A-9CCC-A8322E513841}" type="presOf" srcId="{146492D5-0782-44AF-9419-B53AA43F3E75}" destId="{2A3A218E-31D8-45AD-AF3A-569EE4B3744C}" srcOrd="0" destOrd="0" presId="urn:microsoft.com/office/officeart/2005/8/layout/hierarchy6"/>
    <dgm:cxn modelId="{6195D8CA-058F-4713-B36A-7B35503AC928}" srcId="{2449803E-AC5C-4C31-9B04-F9EF6EB30D4D}" destId="{2DE66751-914F-417D-82A3-B2B51EC0EBBC}" srcOrd="1" destOrd="0" parTransId="{483DC733-55D0-4619-B2FE-5BCC75BEC506}" sibTransId="{7D42C718-F214-479E-8D9A-068E71C50555}"/>
    <dgm:cxn modelId="{C0235AF1-707F-4C05-BDC4-6D464271DC29}" srcId="{EF37D219-ECFB-4FEB-A119-85CCB85F569C}" destId="{8AF169D8-E347-4EE9-9E4D-217047471EB6}" srcOrd="4" destOrd="0" parTransId="{AD3B4D27-5996-457A-A179-ECE85C92A926}" sibTransId="{F64B0A64-514D-46F9-8BAF-EC5CD6763F85}"/>
    <dgm:cxn modelId="{E49F5821-A2F3-42B8-BDAD-BA7978CE7DCD}" type="presOf" srcId="{E11C1F8C-DDD2-4A03-A625-C8AF39B399E9}" destId="{94697BC2-3927-49FC-AA70-D758BDB03765}" srcOrd="0" destOrd="0" presId="urn:microsoft.com/office/officeart/2005/8/layout/hierarchy6"/>
    <dgm:cxn modelId="{5D4E25B6-C101-4810-A14A-291193C6E0A8}" type="presOf" srcId="{E84EE32F-B077-4DDC-8073-BB17EE175EB2}" destId="{3612075F-F0F5-44CC-8E56-E6B287D597D2}" srcOrd="0" destOrd="0" presId="urn:microsoft.com/office/officeart/2005/8/layout/hierarchy6"/>
    <dgm:cxn modelId="{89931658-288C-4CFA-BDC3-73325AACE780}" type="presOf" srcId="{AB750D7F-CF02-4B9A-9CC3-7B966B74D6B7}" destId="{664D0BAD-C016-431C-B91D-EEFCBCD2C048}" srcOrd="0" destOrd="0" presId="urn:microsoft.com/office/officeart/2005/8/layout/hierarchy6"/>
    <dgm:cxn modelId="{53A9AD0F-1CDA-43BA-B698-37E074CB81CF}" srcId="{EF37D219-ECFB-4FEB-A119-85CCB85F569C}" destId="{91CFE75B-B232-4F81-B42D-73C27C5C23F2}" srcOrd="1" destOrd="0" parTransId="{0FD40DE4-7F4E-4121-A7C2-51DBB6626966}" sibTransId="{6FD5DC05-C452-4168-8B7B-93E9AE564FD4}"/>
    <dgm:cxn modelId="{46600EDE-B72C-4AAC-993B-88B2055B1AB1}" type="presOf" srcId="{B822F54D-6D3F-467F-B050-0F64778B401B}" destId="{7A236240-DD66-44CA-9170-599991969F10}" srcOrd="0" destOrd="0" presId="urn:microsoft.com/office/officeart/2005/8/layout/hierarchy6"/>
    <dgm:cxn modelId="{895D66BD-81CE-43A0-ACB6-12A1370828EE}" srcId="{EF37D219-ECFB-4FEB-A119-85CCB85F569C}" destId="{34F637B6-A915-471D-8DD9-B1885BEC7B47}" srcOrd="2" destOrd="0" parTransId="{E84EE32F-B077-4DDC-8073-BB17EE175EB2}" sibTransId="{16911C58-06D4-4EA1-B786-12C6C75CA630}"/>
    <dgm:cxn modelId="{645064A5-73E0-4DF1-91AB-1DC23CA2073A}" type="presOf" srcId="{9E6664FC-6143-423B-9729-570F908514E6}" destId="{7DB836F9-9B3A-432A-94E8-D02270FD3447}" srcOrd="0" destOrd="0" presId="urn:microsoft.com/office/officeart/2005/8/layout/hierarchy6"/>
    <dgm:cxn modelId="{FBE59D6D-ACDA-46D9-94B7-E6D2A504989A}" srcId="{E11C1F8C-DDD2-4A03-A625-C8AF39B399E9}" destId="{B822F54D-6D3F-467F-B050-0F64778B401B}" srcOrd="0" destOrd="0" parTransId="{19670A01-7055-43F4-94C2-244D62824A58}" sibTransId="{015C12D4-C1AE-4966-B697-3D6FFC4ABD0C}"/>
    <dgm:cxn modelId="{2F27B135-B25A-448F-8873-E572917C7631}" type="presParOf" srcId="{5DD2BFEE-F8A2-4491-8ED6-A3CAE2AF7D9E}" destId="{88477DAF-57D8-4D86-8DD3-6FF7C696D9CD}" srcOrd="0" destOrd="0" presId="urn:microsoft.com/office/officeart/2005/8/layout/hierarchy6"/>
    <dgm:cxn modelId="{3F244948-6E6D-42E9-9F1D-19EC20098639}" type="presParOf" srcId="{88477DAF-57D8-4D86-8DD3-6FF7C696D9CD}" destId="{872B36B3-3EE0-428A-9A18-9659F53046BF}" srcOrd="0" destOrd="0" presId="urn:microsoft.com/office/officeart/2005/8/layout/hierarchy6"/>
    <dgm:cxn modelId="{D20F1298-E178-4981-B30D-272ADC9ED798}" type="presParOf" srcId="{872B36B3-3EE0-428A-9A18-9659F53046BF}" destId="{86762EF1-2DCF-4D3C-9105-2EF4A99139C7}" srcOrd="0" destOrd="0" presId="urn:microsoft.com/office/officeart/2005/8/layout/hierarchy6"/>
    <dgm:cxn modelId="{AE5C11FB-7A45-4551-8ED6-5292AF79266A}" type="presParOf" srcId="{86762EF1-2DCF-4D3C-9105-2EF4A99139C7}" destId="{407BE537-EECC-42FD-AD16-7565C427D290}" srcOrd="0" destOrd="0" presId="urn:microsoft.com/office/officeart/2005/8/layout/hierarchy6"/>
    <dgm:cxn modelId="{236016D4-61CD-4EB1-A92D-DB5C7060DD0F}" type="presParOf" srcId="{86762EF1-2DCF-4D3C-9105-2EF4A99139C7}" destId="{63CCCD1E-0BFE-40C7-8A41-769EF33088C9}" srcOrd="1" destOrd="0" presId="urn:microsoft.com/office/officeart/2005/8/layout/hierarchy6"/>
    <dgm:cxn modelId="{04ABB96F-EBE8-4351-AFCA-ECECB8AD3CAB}" type="presParOf" srcId="{63CCCD1E-0BFE-40C7-8A41-769EF33088C9}" destId="{6AFA7433-0DE2-4E5E-B50E-09C57838EDA1}" srcOrd="0" destOrd="0" presId="urn:microsoft.com/office/officeart/2005/8/layout/hierarchy6"/>
    <dgm:cxn modelId="{9D95D9AF-8B25-4E3F-998A-F477988C780E}" type="presParOf" srcId="{63CCCD1E-0BFE-40C7-8A41-769EF33088C9}" destId="{D11921C1-AC00-456D-BC29-B42116745E34}" srcOrd="1" destOrd="0" presId="urn:microsoft.com/office/officeart/2005/8/layout/hierarchy6"/>
    <dgm:cxn modelId="{35912CB0-3269-48AB-B07B-9CB997A568E2}" type="presParOf" srcId="{D11921C1-AC00-456D-BC29-B42116745E34}" destId="{9F7B870B-D2C4-463A-97EA-24BE5D543940}" srcOrd="0" destOrd="0" presId="urn:microsoft.com/office/officeart/2005/8/layout/hierarchy6"/>
    <dgm:cxn modelId="{0AD9C543-E16B-4771-87FA-BF2C220080A0}" type="presParOf" srcId="{D11921C1-AC00-456D-BC29-B42116745E34}" destId="{2D5F339E-85B8-4FBD-AB5A-7CE50B769FEE}" srcOrd="1" destOrd="0" presId="urn:microsoft.com/office/officeart/2005/8/layout/hierarchy6"/>
    <dgm:cxn modelId="{2ED422BB-27BF-4582-8EBC-9F3714F7E014}" type="presParOf" srcId="{2D5F339E-85B8-4FBD-AB5A-7CE50B769FEE}" destId="{D2A0501B-B6CF-4031-8DCC-1CB0E3477788}" srcOrd="0" destOrd="0" presId="urn:microsoft.com/office/officeart/2005/8/layout/hierarchy6"/>
    <dgm:cxn modelId="{DF12C72F-DC14-43F2-843E-05E6E4B06BC7}" type="presParOf" srcId="{2D5F339E-85B8-4FBD-AB5A-7CE50B769FEE}" destId="{143B5476-5CF5-4F1D-A738-A3254AB9574D}" srcOrd="1" destOrd="0" presId="urn:microsoft.com/office/officeart/2005/8/layout/hierarchy6"/>
    <dgm:cxn modelId="{DBAD3294-E4D8-4026-885E-681CA8B71CBE}" type="presParOf" srcId="{143B5476-5CF5-4F1D-A738-A3254AB9574D}" destId="{94697BC2-3927-49FC-AA70-D758BDB03765}" srcOrd="0" destOrd="0" presId="urn:microsoft.com/office/officeart/2005/8/layout/hierarchy6"/>
    <dgm:cxn modelId="{D373D3A3-1D41-4392-BB30-3910D64388DE}" type="presParOf" srcId="{143B5476-5CF5-4F1D-A738-A3254AB9574D}" destId="{A4EB0FE5-5ED4-4FA2-A2B5-91114FF47249}" srcOrd="1" destOrd="0" presId="urn:microsoft.com/office/officeart/2005/8/layout/hierarchy6"/>
    <dgm:cxn modelId="{783E67CD-7395-4B36-980A-54C93C99CE88}" type="presParOf" srcId="{A4EB0FE5-5ED4-4FA2-A2B5-91114FF47249}" destId="{89B3B2CE-E307-439C-B7D1-F128A6D6A269}" srcOrd="0" destOrd="0" presId="urn:microsoft.com/office/officeart/2005/8/layout/hierarchy6"/>
    <dgm:cxn modelId="{53DA08AE-3475-49E7-B7AB-13F5B6D75E29}" type="presParOf" srcId="{A4EB0FE5-5ED4-4FA2-A2B5-91114FF47249}" destId="{A54227A0-D895-41DD-8E41-BCAF5D0D9CC8}" srcOrd="1" destOrd="0" presId="urn:microsoft.com/office/officeart/2005/8/layout/hierarchy6"/>
    <dgm:cxn modelId="{3F388F73-4F67-45FC-AD91-CD9574BC0C71}" type="presParOf" srcId="{A54227A0-D895-41DD-8E41-BCAF5D0D9CC8}" destId="{7A236240-DD66-44CA-9170-599991969F10}" srcOrd="0" destOrd="0" presId="urn:microsoft.com/office/officeart/2005/8/layout/hierarchy6"/>
    <dgm:cxn modelId="{1D99E58E-69CB-4433-9353-E5E61E9768FB}" type="presParOf" srcId="{A54227A0-D895-41DD-8E41-BCAF5D0D9CC8}" destId="{04840454-02C9-4048-8118-D19505446EDE}" srcOrd="1" destOrd="0" presId="urn:microsoft.com/office/officeart/2005/8/layout/hierarchy6"/>
    <dgm:cxn modelId="{E8D24844-D513-4202-AC62-EBC241DA5305}" type="presParOf" srcId="{2D5F339E-85B8-4FBD-AB5A-7CE50B769FEE}" destId="{A0F8B274-2B14-4DD0-9408-C67C3FDFBD20}" srcOrd="2" destOrd="0" presId="urn:microsoft.com/office/officeart/2005/8/layout/hierarchy6"/>
    <dgm:cxn modelId="{5BED6295-069E-42D0-B8CB-D4BFAE80B367}" type="presParOf" srcId="{2D5F339E-85B8-4FBD-AB5A-7CE50B769FEE}" destId="{ABFB2809-C5B7-41B0-966E-E3BCE8BDDA7C}" srcOrd="3" destOrd="0" presId="urn:microsoft.com/office/officeart/2005/8/layout/hierarchy6"/>
    <dgm:cxn modelId="{CE085588-3791-4A02-B4EF-F04115660C5E}" type="presParOf" srcId="{ABFB2809-C5B7-41B0-966E-E3BCE8BDDA7C}" destId="{0B3EE2BE-EFD5-4453-8B9A-989D7D0C50FE}" srcOrd="0" destOrd="0" presId="urn:microsoft.com/office/officeart/2005/8/layout/hierarchy6"/>
    <dgm:cxn modelId="{A858D00D-EFA2-44EE-87A3-5E3931ECC940}" type="presParOf" srcId="{ABFB2809-C5B7-41B0-966E-E3BCE8BDDA7C}" destId="{FD01A777-415A-48F6-83BF-3D0C7E279A9E}" srcOrd="1" destOrd="0" presId="urn:microsoft.com/office/officeart/2005/8/layout/hierarchy6"/>
    <dgm:cxn modelId="{0C7D521A-8833-4251-ACEA-D99C66E47879}" type="presParOf" srcId="{FD01A777-415A-48F6-83BF-3D0C7E279A9E}" destId="{F39A345C-370C-49E4-9E8F-1925375FC917}" srcOrd="0" destOrd="0" presId="urn:microsoft.com/office/officeart/2005/8/layout/hierarchy6"/>
    <dgm:cxn modelId="{851963C1-3113-4946-B1DA-0836C58A34C1}" type="presParOf" srcId="{FD01A777-415A-48F6-83BF-3D0C7E279A9E}" destId="{DC1A3D71-FA3C-4D5A-A65F-F662F8FD08DA}" srcOrd="1" destOrd="0" presId="urn:microsoft.com/office/officeart/2005/8/layout/hierarchy6"/>
    <dgm:cxn modelId="{1499A344-5EDC-49A3-AAF2-67F5FE32AEC8}" type="presParOf" srcId="{DC1A3D71-FA3C-4D5A-A65F-F662F8FD08DA}" destId="{B848012F-AAB1-44D7-A4DB-F297144EC51D}" srcOrd="0" destOrd="0" presId="urn:microsoft.com/office/officeart/2005/8/layout/hierarchy6"/>
    <dgm:cxn modelId="{B68BF288-57DF-4AC1-84BB-6DC206CD4653}" type="presParOf" srcId="{DC1A3D71-FA3C-4D5A-A65F-F662F8FD08DA}" destId="{14AFB344-4C7F-41AD-A588-DDB0554853A0}" srcOrd="1" destOrd="0" presId="urn:microsoft.com/office/officeart/2005/8/layout/hierarchy6"/>
    <dgm:cxn modelId="{CC22332D-D1F9-4F89-92FC-C6BBCBE66D07}" type="presParOf" srcId="{2D5F339E-85B8-4FBD-AB5A-7CE50B769FEE}" destId="{3612075F-F0F5-44CC-8E56-E6B287D597D2}" srcOrd="4" destOrd="0" presId="urn:microsoft.com/office/officeart/2005/8/layout/hierarchy6"/>
    <dgm:cxn modelId="{BCA33676-0337-4939-96B6-1D1B296D867F}" type="presParOf" srcId="{2D5F339E-85B8-4FBD-AB5A-7CE50B769FEE}" destId="{28A087DB-B173-468E-ABD9-03252AC47740}" srcOrd="5" destOrd="0" presId="urn:microsoft.com/office/officeart/2005/8/layout/hierarchy6"/>
    <dgm:cxn modelId="{4C39BCCA-91B1-4BAC-B05B-F1A37DEBB227}" type="presParOf" srcId="{28A087DB-B173-468E-ABD9-03252AC47740}" destId="{2EC17745-B08C-4E42-BA13-7326B18742D5}" srcOrd="0" destOrd="0" presId="urn:microsoft.com/office/officeart/2005/8/layout/hierarchy6"/>
    <dgm:cxn modelId="{87F979C4-6A87-4130-9B74-6C51552E4373}" type="presParOf" srcId="{28A087DB-B173-468E-ABD9-03252AC47740}" destId="{46E7D366-6993-47AA-BBE4-EF48BE875780}" srcOrd="1" destOrd="0" presId="urn:microsoft.com/office/officeart/2005/8/layout/hierarchy6"/>
    <dgm:cxn modelId="{AB0E9C69-D1FD-45F7-97B0-7F04A8EBA514}" type="presParOf" srcId="{46E7D366-6993-47AA-BBE4-EF48BE875780}" destId="{2995967D-2746-433C-A04A-76EF5F292D14}" srcOrd="0" destOrd="0" presId="urn:microsoft.com/office/officeart/2005/8/layout/hierarchy6"/>
    <dgm:cxn modelId="{F0BC6676-376B-427C-83AD-7B5B486A2B53}" type="presParOf" srcId="{46E7D366-6993-47AA-BBE4-EF48BE875780}" destId="{CFF88D03-E380-4639-B1E9-66818BBFB487}" srcOrd="1" destOrd="0" presId="urn:microsoft.com/office/officeart/2005/8/layout/hierarchy6"/>
    <dgm:cxn modelId="{25CC65C9-6EE4-4770-A7C3-0B8A2F3732BA}" type="presParOf" srcId="{CFF88D03-E380-4639-B1E9-66818BBFB487}" destId="{2A3A218E-31D8-45AD-AF3A-569EE4B3744C}" srcOrd="0" destOrd="0" presId="urn:microsoft.com/office/officeart/2005/8/layout/hierarchy6"/>
    <dgm:cxn modelId="{4DD0E4D2-BB46-4632-BCB3-3FD104BB553B}" type="presParOf" srcId="{CFF88D03-E380-4639-B1E9-66818BBFB487}" destId="{D4AB6E72-C28C-47EB-9D0E-2FC1AB06FA65}" srcOrd="1" destOrd="0" presId="urn:microsoft.com/office/officeart/2005/8/layout/hierarchy6"/>
    <dgm:cxn modelId="{5072FB52-DC1B-4D54-8398-28EED4A45B11}" type="presParOf" srcId="{2D5F339E-85B8-4FBD-AB5A-7CE50B769FEE}" destId="{D819D110-37B9-412E-85FA-D5D24D432B09}" srcOrd="6" destOrd="0" presId="urn:microsoft.com/office/officeart/2005/8/layout/hierarchy6"/>
    <dgm:cxn modelId="{027694F0-1B64-4F25-A3B6-E54E31C12E09}" type="presParOf" srcId="{2D5F339E-85B8-4FBD-AB5A-7CE50B769FEE}" destId="{4FA4EA08-95E5-4307-A256-B23D144C2F73}" srcOrd="7" destOrd="0" presId="urn:microsoft.com/office/officeart/2005/8/layout/hierarchy6"/>
    <dgm:cxn modelId="{8B540001-735A-401D-955E-B9E481C8A14F}" type="presParOf" srcId="{4FA4EA08-95E5-4307-A256-B23D144C2F73}" destId="{D3B28269-22E2-4C1F-B9A5-DD93E6708447}" srcOrd="0" destOrd="0" presId="urn:microsoft.com/office/officeart/2005/8/layout/hierarchy6"/>
    <dgm:cxn modelId="{9A410F96-362F-4BE7-AB3B-CB2A213FC9C5}" type="presParOf" srcId="{4FA4EA08-95E5-4307-A256-B23D144C2F73}" destId="{A310033E-5EF4-4F55-B5BB-C6A06D511B06}" srcOrd="1" destOrd="0" presId="urn:microsoft.com/office/officeart/2005/8/layout/hierarchy6"/>
    <dgm:cxn modelId="{CF36F630-564B-4192-A087-FA1FEAD75B6D}" type="presParOf" srcId="{A310033E-5EF4-4F55-B5BB-C6A06D511B06}" destId="{664D0BAD-C016-431C-B91D-EEFCBCD2C048}" srcOrd="0" destOrd="0" presId="urn:microsoft.com/office/officeart/2005/8/layout/hierarchy6"/>
    <dgm:cxn modelId="{89B77EF5-20F8-4A70-83EC-C5A4E39359E0}" type="presParOf" srcId="{A310033E-5EF4-4F55-B5BB-C6A06D511B06}" destId="{293AC3AA-71D0-4CA3-8DEB-367AAADFC1D4}" srcOrd="1" destOrd="0" presId="urn:microsoft.com/office/officeart/2005/8/layout/hierarchy6"/>
    <dgm:cxn modelId="{7886B503-5688-4CB1-A885-C4D69B55A234}" type="presParOf" srcId="{293AC3AA-71D0-4CA3-8DEB-367AAADFC1D4}" destId="{A608082A-54AC-429A-BFBA-A56C82510998}" srcOrd="0" destOrd="0" presId="urn:microsoft.com/office/officeart/2005/8/layout/hierarchy6"/>
    <dgm:cxn modelId="{0B5CB28D-39AC-4C96-BA3B-7AAE36CC4282}" type="presParOf" srcId="{293AC3AA-71D0-4CA3-8DEB-367AAADFC1D4}" destId="{D40AD00F-D2D1-4AFB-9338-54ED7831FC1A}" srcOrd="1" destOrd="0" presId="urn:microsoft.com/office/officeart/2005/8/layout/hierarchy6"/>
    <dgm:cxn modelId="{5965E564-589E-4B99-B5BD-2B576175CC6E}" type="presParOf" srcId="{2D5F339E-85B8-4FBD-AB5A-7CE50B769FEE}" destId="{436C5914-A09E-4BB5-87BC-78F78A2416E5}" srcOrd="8" destOrd="0" presId="urn:microsoft.com/office/officeart/2005/8/layout/hierarchy6"/>
    <dgm:cxn modelId="{07116876-6C09-4B7A-8B9B-F4082B6C28CA}" type="presParOf" srcId="{2D5F339E-85B8-4FBD-AB5A-7CE50B769FEE}" destId="{55DEFA8B-6352-4D4D-A81C-10C7C9832F7D}" srcOrd="9" destOrd="0" presId="urn:microsoft.com/office/officeart/2005/8/layout/hierarchy6"/>
    <dgm:cxn modelId="{7D18E294-2E3D-4D26-AF50-D794DC0C9AEB}" type="presParOf" srcId="{55DEFA8B-6352-4D4D-A81C-10C7C9832F7D}" destId="{8FED0213-21C1-44EB-A9DF-9CBCF270E74B}" srcOrd="0" destOrd="0" presId="urn:microsoft.com/office/officeart/2005/8/layout/hierarchy6"/>
    <dgm:cxn modelId="{42DAC30E-DFFE-438B-BD70-DAF0C73A0B70}" type="presParOf" srcId="{55DEFA8B-6352-4D4D-A81C-10C7C9832F7D}" destId="{6FE2C4AF-98C0-4264-A4DF-7D724B9F4581}" srcOrd="1" destOrd="0" presId="urn:microsoft.com/office/officeart/2005/8/layout/hierarchy6"/>
    <dgm:cxn modelId="{D6447470-6602-4770-AC13-A0D478D22000}" type="presParOf" srcId="{6FE2C4AF-98C0-4264-A4DF-7D724B9F4581}" destId="{7DB836F9-9B3A-432A-94E8-D02270FD3447}" srcOrd="0" destOrd="0" presId="urn:microsoft.com/office/officeart/2005/8/layout/hierarchy6"/>
    <dgm:cxn modelId="{D91AD25A-B541-4FCC-A90F-769122AB1E2C}" type="presParOf" srcId="{6FE2C4AF-98C0-4264-A4DF-7D724B9F4581}" destId="{60745235-0A02-401B-BCCE-BA0C6F94F68D}" srcOrd="1" destOrd="0" presId="urn:microsoft.com/office/officeart/2005/8/layout/hierarchy6"/>
    <dgm:cxn modelId="{AD5A63F7-AA16-4A02-A5FF-81E3AB51C07B}" type="presParOf" srcId="{60745235-0A02-401B-BCCE-BA0C6F94F68D}" destId="{90E49BB7-1C71-4281-856E-77D4E2D402A2}" srcOrd="0" destOrd="0" presId="urn:microsoft.com/office/officeart/2005/8/layout/hierarchy6"/>
    <dgm:cxn modelId="{BC3A8B17-ECB2-4D27-87A1-3A00372702BF}" type="presParOf" srcId="{60745235-0A02-401B-BCCE-BA0C6F94F68D}" destId="{EC178A56-1881-4AF3-B2D2-DDC51E0F8484}" srcOrd="1" destOrd="0" presId="urn:microsoft.com/office/officeart/2005/8/layout/hierarchy6"/>
    <dgm:cxn modelId="{ECB7F234-C3A1-4F86-B9B7-29199DA0434E}" type="presParOf" srcId="{63CCCD1E-0BFE-40C7-8A41-769EF33088C9}" destId="{146B8E4A-3263-4DD0-80EA-CE60BC060206}" srcOrd="2" destOrd="0" presId="urn:microsoft.com/office/officeart/2005/8/layout/hierarchy6"/>
    <dgm:cxn modelId="{0A7B0132-1934-4189-BABB-5527B76B0A36}" type="presParOf" srcId="{63CCCD1E-0BFE-40C7-8A41-769EF33088C9}" destId="{82CB8411-99B8-4E7B-A71F-D209ADC2526E}" srcOrd="3" destOrd="0" presId="urn:microsoft.com/office/officeart/2005/8/layout/hierarchy6"/>
    <dgm:cxn modelId="{ECD345CB-4BEB-474C-BBF8-AAF6DEB3CB60}" type="presParOf" srcId="{82CB8411-99B8-4E7B-A71F-D209ADC2526E}" destId="{DB2184DA-CC8F-4BC2-B16D-6976DD7E756C}" srcOrd="0" destOrd="0" presId="urn:microsoft.com/office/officeart/2005/8/layout/hierarchy6"/>
    <dgm:cxn modelId="{EB1E9C56-83CA-4405-85BB-A928DFAD5A45}" type="presParOf" srcId="{82CB8411-99B8-4E7B-A71F-D209ADC2526E}" destId="{C904D283-F580-42F6-98C3-0DBB493262B2}" srcOrd="1" destOrd="0" presId="urn:microsoft.com/office/officeart/2005/8/layout/hierarchy6"/>
    <dgm:cxn modelId="{DADC9758-1C67-4D81-AB92-0EAB0A386524}" type="presParOf" srcId="{5DD2BFEE-F8A2-4491-8ED6-A3CAE2AF7D9E}" destId="{36828497-E476-4E65-AA2C-D984AD0BDB52}" srcOrd="1" destOrd="0" presId="urn:microsoft.com/office/officeart/2005/8/layout/hierarchy6"/>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7BE537-EECC-42FD-AD16-7565C427D290}">
      <dsp:nvSpPr>
        <dsp:cNvPr id="0" name=""/>
        <dsp:cNvSpPr/>
      </dsp:nvSpPr>
      <dsp:spPr>
        <a:xfrm>
          <a:off x="2286004" y="0"/>
          <a:ext cx="6709597" cy="652011"/>
        </a:xfrm>
        <a:prstGeom prst="roundRect">
          <a:avLst>
            <a:gd name="adj" fmla="val 10000"/>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mn-MN" sz="1600" b="1" kern="1200" dirty="0">
              <a:solidFill>
                <a:srgbClr val="002060"/>
              </a:solidFill>
              <a:latin typeface="AGOpus Mon" pitchFamily="2" charset="0"/>
            </a:rPr>
            <a:t>ДАРГА</a:t>
          </a:r>
        </a:p>
        <a:p>
          <a:pPr lvl="0" algn="ctr" defTabSz="711200">
            <a:lnSpc>
              <a:spcPct val="90000"/>
            </a:lnSpc>
            <a:spcBef>
              <a:spcPct val="0"/>
            </a:spcBef>
            <a:spcAft>
              <a:spcPct val="35000"/>
            </a:spcAft>
          </a:pPr>
          <a:r>
            <a:rPr lang="en-US" sz="1600" b="1" kern="1200" dirty="0">
              <a:solidFill>
                <a:srgbClr val="002060"/>
              </a:solidFill>
              <a:latin typeface="AGOpus Mon" pitchFamily="2" charset="0"/>
            </a:rPr>
            <a:t>(</a:t>
          </a:r>
          <a:r>
            <a:rPr lang="mn-MN" sz="1600" b="0" kern="1200" dirty="0">
              <a:solidFill>
                <a:srgbClr val="002060"/>
              </a:solidFill>
              <a:latin typeface="AGOpus Mon" pitchFamily="2" charset="0"/>
            </a:rPr>
            <a:t>УУХҮЯ-ны Төрийн нарийн бичгийн дарга</a:t>
          </a:r>
          <a:r>
            <a:rPr lang="en-US" sz="1600" b="0" kern="1200" dirty="0">
              <a:solidFill>
                <a:srgbClr val="002060"/>
              </a:solidFill>
              <a:latin typeface="AGOpus Mon" pitchFamily="2" charset="0"/>
            </a:rPr>
            <a:t>)</a:t>
          </a:r>
        </a:p>
      </dsp:txBody>
      <dsp:txXfrm>
        <a:off x="2305101" y="19097"/>
        <a:ext cx="6671403" cy="613817"/>
      </dsp:txXfrm>
    </dsp:sp>
    <dsp:sp modelId="{6AFA7433-0DE2-4E5E-B50E-09C57838EDA1}">
      <dsp:nvSpPr>
        <dsp:cNvPr id="0" name=""/>
        <dsp:cNvSpPr/>
      </dsp:nvSpPr>
      <dsp:spPr>
        <a:xfrm>
          <a:off x="4028799" y="652011"/>
          <a:ext cx="1612003" cy="191756"/>
        </a:xfrm>
        <a:custGeom>
          <a:avLst/>
          <a:gdLst/>
          <a:ahLst/>
          <a:cxnLst/>
          <a:rect l="0" t="0" r="0" b="0"/>
          <a:pathLst>
            <a:path>
              <a:moveTo>
                <a:pt x="1612003" y="0"/>
              </a:moveTo>
              <a:lnTo>
                <a:pt x="1612003" y="95878"/>
              </a:lnTo>
              <a:lnTo>
                <a:pt x="0" y="95878"/>
              </a:lnTo>
              <a:lnTo>
                <a:pt x="0" y="191756"/>
              </a:lnTo>
            </a:path>
          </a:pathLst>
        </a:custGeom>
        <a:noFill/>
        <a:ln w="12700" cap="flat" cmpd="sng" algn="ctr">
          <a:solidFill>
            <a:srgbClr val="00947C"/>
          </a:solidFill>
          <a:prstDash val="solid"/>
          <a:miter lim="800000"/>
        </a:ln>
        <a:effectLst/>
      </dsp:spPr>
      <dsp:style>
        <a:lnRef idx="2">
          <a:scrgbClr r="0" g="0" b="0"/>
        </a:lnRef>
        <a:fillRef idx="0">
          <a:scrgbClr r="0" g="0" b="0"/>
        </a:fillRef>
        <a:effectRef idx="0">
          <a:scrgbClr r="0" g="0" b="0"/>
        </a:effectRef>
        <a:fontRef idx="minor"/>
      </dsp:style>
    </dsp:sp>
    <dsp:sp modelId="{9F7B870B-D2C4-463A-97EA-24BE5D543940}">
      <dsp:nvSpPr>
        <dsp:cNvPr id="0" name=""/>
        <dsp:cNvSpPr/>
      </dsp:nvSpPr>
      <dsp:spPr>
        <a:xfrm>
          <a:off x="1423554" y="843767"/>
          <a:ext cx="5210491" cy="628674"/>
        </a:xfrm>
        <a:prstGeom prst="roundRect">
          <a:avLst>
            <a:gd name="adj" fmla="val 10000"/>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100000"/>
            </a:lnSpc>
            <a:spcBef>
              <a:spcPct val="0"/>
            </a:spcBef>
            <a:spcAft>
              <a:spcPts val="0"/>
            </a:spcAft>
          </a:pPr>
          <a:r>
            <a:rPr lang="mn-MN" sz="1800" b="1" kern="1200" dirty="0">
              <a:solidFill>
                <a:srgbClr val="002060"/>
              </a:solidFill>
              <a:latin typeface="AGOptima Mon" panose="020B7200000000000000" pitchFamily="34" charset="0"/>
              <a:cs typeface="Times New Roman" panose="02020603050405020304" pitchFamily="18" charset="0"/>
            </a:rPr>
            <a:t>Орлогч дарга</a:t>
          </a:r>
          <a:endParaRPr lang="en-US" sz="1800" b="1" kern="1200" dirty="0">
            <a:solidFill>
              <a:srgbClr val="002060"/>
            </a:solidFill>
            <a:latin typeface="AGOptima Mon" panose="020B7200000000000000" pitchFamily="34" charset="0"/>
            <a:cs typeface="Times New Roman" panose="02020603050405020304" pitchFamily="18" charset="0"/>
          </a:endParaRPr>
        </a:p>
      </dsp:txBody>
      <dsp:txXfrm>
        <a:off x="1441967" y="862180"/>
        <a:ext cx="5173665" cy="591848"/>
      </dsp:txXfrm>
    </dsp:sp>
    <dsp:sp modelId="{D2A0501B-B6CF-4031-8DCC-1CB0E3477788}">
      <dsp:nvSpPr>
        <dsp:cNvPr id="0" name=""/>
        <dsp:cNvSpPr/>
      </dsp:nvSpPr>
      <dsp:spPr>
        <a:xfrm>
          <a:off x="1521151" y="1472442"/>
          <a:ext cx="2507648" cy="356873"/>
        </a:xfrm>
        <a:custGeom>
          <a:avLst/>
          <a:gdLst/>
          <a:ahLst/>
          <a:cxnLst/>
          <a:rect l="0" t="0" r="0" b="0"/>
          <a:pathLst>
            <a:path>
              <a:moveTo>
                <a:pt x="2507648" y="0"/>
              </a:moveTo>
              <a:lnTo>
                <a:pt x="2507648" y="178436"/>
              </a:lnTo>
              <a:lnTo>
                <a:pt x="0" y="178436"/>
              </a:lnTo>
              <a:lnTo>
                <a:pt x="0" y="356873"/>
              </a:lnTo>
            </a:path>
          </a:pathLst>
        </a:custGeom>
        <a:noFill/>
        <a:ln w="12700" cap="flat" cmpd="sng" algn="ctr">
          <a:solidFill>
            <a:srgbClr val="00947C"/>
          </a:solidFill>
          <a:prstDash val="solid"/>
          <a:miter lim="800000"/>
        </a:ln>
        <a:effectLst/>
      </dsp:spPr>
      <dsp:style>
        <a:lnRef idx="2">
          <a:scrgbClr r="0" g="0" b="0"/>
        </a:lnRef>
        <a:fillRef idx="0">
          <a:scrgbClr r="0" g="0" b="0"/>
        </a:fillRef>
        <a:effectRef idx="0">
          <a:scrgbClr r="0" g="0" b="0"/>
        </a:effectRef>
        <a:fontRef idx="minor"/>
      </dsp:style>
    </dsp:sp>
    <dsp:sp modelId="{94697BC2-3927-49FC-AA70-D758BDB03765}">
      <dsp:nvSpPr>
        <dsp:cNvPr id="0" name=""/>
        <dsp:cNvSpPr/>
      </dsp:nvSpPr>
      <dsp:spPr>
        <a:xfrm>
          <a:off x="503023" y="1829315"/>
          <a:ext cx="2036255" cy="869564"/>
        </a:xfrm>
        <a:prstGeom prst="roundRect">
          <a:avLst>
            <a:gd name="adj" fmla="val 1000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mn-MN" sz="1600" b="1" i="0" kern="1200" dirty="0">
              <a:solidFill>
                <a:srgbClr val="002060"/>
              </a:solidFill>
              <a:latin typeface="AGOptima Mon" panose="020B7200000000000000" pitchFamily="34" charset="0"/>
              <a:cs typeface="Times New Roman" panose="02020603050405020304" pitchFamily="18" charset="0"/>
            </a:rPr>
            <a:t>Төрийн байгууллагын төлөөлөл /11/</a:t>
          </a:r>
        </a:p>
      </dsp:txBody>
      <dsp:txXfrm>
        <a:off x="528492" y="1854784"/>
        <a:ext cx="1985317" cy="818626"/>
      </dsp:txXfrm>
    </dsp:sp>
    <dsp:sp modelId="{89B3B2CE-E307-439C-B7D1-F128A6D6A269}">
      <dsp:nvSpPr>
        <dsp:cNvPr id="0" name=""/>
        <dsp:cNvSpPr/>
      </dsp:nvSpPr>
      <dsp:spPr>
        <a:xfrm>
          <a:off x="1475431" y="2698880"/>
          <a:ext cx="91440" cy="207374"/>
        </a:xfrm>
        <a:custGeom>
          <a:avLst/>
          <a:gdLst/>
          <a:ahLst/>
          <a:cxnLst/>
          <a:rect l="0" t="0" r="0" b="0"/>
          <a:pathLst>
            <a:path>
              <a:moveTo>
                <a:pt x="45720" y="0"/>
              </a:moveTo>
              <a:lnTo>
                <a:pt x="45720" y="103687"/>
              </a:lnTo>
              <a:lnTo>
                <a:pt x="51444" y="103687"/>
              </a:lnTo>
              <a:lnTo>
                <a:pt x="51444" y="20737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236240-DD66-44CA-9170-599991969F10}">
      <dsp:nvSpPr>
        <dsp:cNvPr id="0" name=""/>
        <dsp:cNvSpPr/>
      </dsp:nvSpPr>
      <dsp:spPr>
        <a:xfrm>
          <a:off x="1072551" y="2906254"/>
          <a:ext cx="908648" cy="2922445"/>
        </a:xfrm>
        <a:prstGeom prst="roundRect">
          <a:avLst>
            <a:gd name="adj" fmla="val 1000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270" wrap="square" lIns="60960" tIns="60960" rIns="60960" bIns="60960" numCol="1" spcCol="1270" anchor="ctr" anchorCtr="0">
          <a:noAutofit/>
        </a:bodyPr>
        <a:lstStyle/>
        <a:p>
          <a:pPr lvl="0" algn="ctr" defTabSz="711200">
            <a:lnSpc>
              <a:spcPct val="90000"/>
            </a:lnSpc>
            <a:spcBef>
              <a:spcPct val="0"/>
            </a:spcBef>
            <a:spcAft>
              <a:spcPct val="35000"/>
            </a:spcAft>
          </a:pPr>
          <a:r>
            <a:rPr lang="mn-MN" sz="1600" b="1" kern="1200" dirty="0">
              <a:solidFill>
                <a:srgbClr val="002060"/>
              </a:solidFill>
              <a:latin typeface="AGOptima Mon" panose="020B7200000000000000" pitchFamily="34" charset="0"/>
              <a:cs typeface="Times New Roman" panose="02020603050405020304" pitchFamily="18" charset="0"/>
            </a:rPr>
            <a:t>ХНХЯ, БХБЯ, АМГТГ, МХЕГ, ОБЕГ</a:t>
          </a:r>
          <a:endParaRPr lang="en-US" sz="1600" b="1" kern="1200" dirty="0">
            <a:solidFill>
              <a:srgbClr val="002060"/>
            </a:solidFill>
            <a:latin typeface="AGOptima Mon" panose="020B7200000000000000" pitchFamily="34" charset="0"/>
            <a:cs typeface="Times New Roman" panose="02020603050405020304" pitchFamily="18" charset="0"/>
          </a:endParaRPr>
        </a:p>
      </dsp:txBody>
      <dsp:txXfrm>
        <a:off x="1099164" y="2932867"/>
        <a:ext cx="855422" cy="2869219"/>
      </dsp:txXfrm>
    </dsp:sp>
    <dsp:sp modelId="{A0F8B274-2B14-4DD0-9408-C67C3FDFBD20}">
      <dsp:nvSpPr>
        <dsp:cNvPr id="0" name=""/>
        <dsp:cNvSpPr/>
      </dsp:nvSpPr>
      <dsp:spPr>
        <a:xfrm>
          <a:off x="3586027" y="1472442"/>
          <a:ext cx="442772" cy="299632"/>
        </a:xfrm>
        <a:custGeom>
          <a:avLst/>
          <a:gdLst/>
          <a:ahLst/>
          <a:cxnLst/>
          <a:rect l="0" t="0" r="0" b="0"/>
          <a:pathLst>
            <a:path>
              <a:moveTo>
                <a:pt x="442772" y="0"/>
              </a:moveTo>
              <a:lnTo>
                <a:pt x="442772" y="149816"/>
              </a:lnTo>
              <a:lnTo>
                <a:pt x="0" y="149816"/>
              </a:lnTo>
              <a:lnTo>
                <a:pt x="0" y="299632"/>
              </a:lnTo>
            </a:path>
          </a:pathLst>
        </a:custGeom>
        <a:noFill/>
        <a:ln w="12700" cap="flat" cmpd="sng" algn="ctr">
          <a:solidFill>
            <a:srgbClr val="00947C"/>
          </a:solidFill>
          <a:prstDash val="solid"/>
          <a:miter lim="800000"/>
        </a:ln>
        <a:effectLst/>
      </dsp:spPr>
      <dsp:style>
        <a:lnRef idx="2">
          <a:scrgbClr r="0" g="0" b="0"/>
        </a:lnRef>
        <a:fillRef idx="0">
          <a:scrgbClr r="0" g="0" b="0"/>
        </a:fillRef>
        <a:effectRef idx="0">
          <a:scrgbClr r="0" g="0" b="0"/>
        </a:effectRef>
        <a:fontRef idx="minor"/>
      </dsp:style>
    </dsp:sp>
    <dsp:sp modelId="{0B3EE2BE-EFD5-4453-8B9A-989D7D0C50FE}">
      <dsp:nvSpPr>
        <dsp:cNvPr id="0" name=""/>
        <dsp:cNvSpPr/>
      </dsp:nvSpPr>
      <dsp:spPr>
        <a:xfrm>
          <a:off x="2819400" y="1772075"/>
          <a:ext cx="1533252" cy="904449"/>
        </a:xfrm>
        <a:prstGeom prst="roundRect">
          <a:avLst>
            <a:gd name="adj" fmla="val 1000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mn-MN" sz="1600" b="1" i="0" kern="1200" dirty="0">
              <a:solidFill>
                <a:srgbClr val="002060"/>
              </a:solidFill>
              <a:latin typeface="AGOpus Mon" pitchFamily="2" charset="0"/>
              <a:cs typeface="Times New Roman" panose="02020603050405020304" pitchFamily="18" charset="0"/>
            </a:rPr>
            <a:t>Ажил олгогч </a:t>
          </a:r>
          <a:endParaRPr lang="en-US" sz="1600" b="1" i="0" kern="1200" dirty="0">
            <a:solidFill>
              <a:srgbClr val="002060"/>
            </a:solidFill>
            <a:latin typeface="AGOpus Mon" pitchFamily="2" charset="0"/>
            <a:cs typeface="Times New Roman" panose="02020603050405020304" pitchFamily="18" charset="0"/>
          </a:endParaRPr>
        </a:p>
      </dsp:txBody>
      <dsp:txXfrm>
        <a:off x="2845890" y="1798565"/>
        <a:ext cx="1480272" cy="851469"/>
      </dsp:txXfrm>
    </dsp:sp>
    <dsp:sp modelId="{F39A345C-370C-49E4-9E8F-1925375FC917}">
      <dsp:nvSpPr>
        <dsp:cNvPr id="0" name=""/>
        <dsp:cNvSpPr/>
      </dsp:nvSpPr>
      <dsp:spPr>
        <a:xfrm>
          <a:off x="3540307" y="2676524"/>
          <a:ext cx="91440" cy="264615"/>
        </a:xfrm>
        <a:custGeom>
          <a:avLst/>
          <a:gdLst/>
          <a:ahLst/>
          <a:cxnLst/>
          <a:rect l="0" t="0" r="0" b="0"/>
          <a:pathLst>
            <a:path>
              <a:moveTo>
                <a:pt x="45720" y="0"/>
              </a:moveTo>
              <a:lnTo>
                <a:pt x="45720" y="132307"/>
              </a:lnTo>
              <a:lnTo>
                <a:pt x="66117" y="132307"/>
              </a:lnTo>
              <a:lnTo>
                <a:pt x="66117" y="264615"/>
              </a:lnTo>
            </a:path>
          </a:pathLst>
        </a:custGeom>
        <a:noFill/>
        <a:ln w="12700" cap="flat" cmpd="sng" algn="ctr">
          <a:solidFill>
            <a:srgbClr val="00947C"/>
          </a:solidFill>
          <a:prstDash val="solid"/>
          <a:miter lim="800000"/>
        </a:ln>
        <a:effectLst/>
      </dsp:spPr>
      <dsp:style>
        <a:lnRef idx="2">
          <a:scrgbClr r="0" g="0" b="0"/>
        </a:lnRef>
        <a:fillRef idx="0">
          <a:scrgbClr r="0" g="0" b="0"/>
        </a:fillRef>
        <a:effectRef idx="0">
          <a:scrgbClr r="0" g="0" b="0"/>
        </a:effectRef>
        <a:fontRef idx="minor"/>
      </dsp:style>
    </dsp:sp>
    <dsp:sp modelId="{B848012F-AAB1-44D7-A4DB-F297144EC51D}">
      <dsp:nvSpPr>
        <dsp:cNvPr id="0" name=""/>
        <dsp:cNvSpPr/>
      </dsp:nvSpPr>
      <dsp:spPr>
        <a:xfrm>
          <a:off x="3174247" y="2941139"/>
          <a:ext cx="864355" cy="2907168"/>
        </a:xfrm>
        <a:prstGeom prst="roundRect">
          <a:avLst>
            <a:gd name="adj" fmla="val 1000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270" wrap="square" lIns="60960" tIns="60960" rIns="60960" bIns="60960" numCol="1" spcCol="1270" anchor="ctr" anchorCtr="0">
          <a:noAutofit/>
        </a:bodyPr>
        <a:lstStyle/>
        <a:p>
          <a:pPr lvl="0" algn="ctr" defTabSz="711200">
            <a:lnSpc>
              <a:spcPct val="90000"/>
            </a:lnSpc>
            <a:spcBef>
              <a:spcPct val="0"/>
            </a:spcBef>
            <a:spcAft>
              <a:spcPct val="35000"/>
            </a:spcAft>
          </a:pPr>
          <a:r>
            <a:rPr lang="mn-MN" sz="1600" b="1" kern="1200" dirty="0">
              <a:solidFill>
                <a:srgbClr val="002060"/>
              </a:solidFill>
              <a:latin typeface="AGOpus Mon" pitchFamily="2" charset="0"/>
              <a:cs typeface="Times New Roman" panose="02020603050405020304" pitchFamily="18" charset="0"/>
            </a:rPr>
            <a:t>МАОЭНХ</a:t>
          </a:r>
          <a:endParaRPr lang="en-US" sz="1600" b="1" kern="1200" dirty="0">
            <a:solidFill>
              <a:srgbClr val="002060"/>
            </a:solidFill>
            <a:latin typeface="AGOpus Mon" pitchFamily="2" charset="0"/>
            <a:cs typeface="Times New Roman" panose="02020603050405020304" pitchFamily="18" charset="0"/>
          </a:endParaRPr>
        </a:p>
      </dsp:txBody>
      <dsp:txXfrm>
        <a:off x="3199563" y="2966455"/>
        <a:ext cx="813723" cy="2856536"/>
      </dsp:txXfrm>
    </dsp:sp>
    <dsp:sp modelId="{3612075F-F0F5-44CC-8E56-E6B287D597D2}">
      <dsp:nvSpPr>
        <dsp:cNvPr id="0" name=""/>
        <dsp:cNvSpPr/>
      </dsp:nvSpPr>
      <dsp:spPr>
        <a:xfrm>
          <a:off x="4028799" y="1472442"/>
          <a:ext cx="1395129" cy="322529"/>
        </a:xfrm>
        <a:custGeom>
          <a:avLst/>
          <a:gdLst/>
          <a:ahLst/>
          <a:cxnLst/>
          <a:rect l="0" t="0" r="0" b="0"/>
          <a:pathLst>
            <a:path>
              <a:moveTo>
                <a:pt x="0" y="0"/>
              </a:moveTo>
              <a:lnTo>
                <a:pt x="0" y="161264"/>
              </a:lnTo>
              <a:lnTo>
                <a:pt x="1395129" y="161264"/>
              </a:lnTo>
              <a:lnTo>
                <a:pt x="1395129" y="32252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EC17745-B08C-4E42-BA13-7326B18742D5}">
      <dsp:nvSpPr>
        <dsp:cNvPr id="0" name=""/>
        <dsp:cNvSpPr/>
      </dsp:nvSpPr>
      <dsp:spPr>
        <a:xfrm>
          <a:off x="4616970" y="1794971"/>
          <a:ext cx="1613918" cy="900652"/>
        </a:xfrm>
        <a:prstGeom prst="roundRect">
          <a:avLst>
            <a:gd name="adj" fmla="val 1000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mn-MN" sz="1600" b="1" i="0" kern="1200" dirty="0">
              <a:solidFill>
                <a:srgbClr val="002060"/>
              </a:solidFill>
              <a:latin typeface="AGOptima Mon" panose="020B7200000000000000" pitchFamily="34" charset="0"/>
              <a:cs typeface="Times New Roman" panose="02020603050405020304" pitchFamily="18" charset="0"/>
            </a:rPr>
            <a:t>Ажилтан </a:t>
          </a:r>
          <a:endParaRPr lang="en-US" sz="1600" b="1" i="0" kern="1200" dirty="0">
            <a:solidFill>
              <a:srgbClr val="002060"/>
            </a:solidFill>
            <a:latin typeface="AGOptima Mon" panose="020B7200000000000000" pitchFamily="34" charset="0"/>
            <a:cs typeface="Times New Roman" panose="02020603050405020304" pitchFamily="18" charset="0"/>
          </a:endParaRPr>
        </a:p>
      </dsp:txBody>
      <dsp:txXfrm>
        <a:off x="4643349" y="1821350"/>
        <a:ext cx="1561160" cy="847894"/>
      </dsp:txXfrm>
    </dsp:sp>
    <dsp:sp modelId="{2995967D-2746-433C-A04A-76EF5F292D14}">
      <dsp:nvSpPr>
        <dsp:cNvPr id="0" name=""/>
        <dsp:cNvSpPr/>
      </dsp:nvSpPr>
      <dsp:spPr>
        <a:xfrm>
          <a:off x="5348995" y="2695623"/>
          <a:ext cx="91440" cy="184101"/>
        </a:xfrm>
        <a:custGeom>
          <a:avLst/>
          <a:gdLst/>
          <a:ahLst/>
          <a:cxnLst/>
          <a:rect l="0" t="0" r="0" b="0"/>
          <a:pathLst>
            <a:path>
              <a:moveTo>
                <a:pt x="74934" y="0"/>
              </a:moveTo>
              <a:lnTo>
                <a:pt x="74934" y="92050"/>
              </a:lnTo>
              <a:lnTo>
                <a:pt x="45720" y="92050"/>
              </a:lnTo>
              <a:lnTo>
                <a:pt x="45720" y="184101"/>
              </a:lnTo>
            </a:path>
          </a:pathLst>
        </a:custGeom>
        <a:noFill/>
        <a:ln w="12700" cap="flat" cmpd="sng" algn="ctr">
          <a:solidFill>
            <a:srgbClr val="00947C"/>
          </a:solidFill>
          <a:prstDash val="solid"/>
          <a:miter lim="800000"/>
        </a:ln>
        <a:effectLst/>
      </dsp:spPr>
      <dsp:style>
        <a:lnRef idx="2">
          <a:scrgbClr r="0" g="0" b="0"/>
        </a:lnRef>
        <a:fillRef idx="0">
          <a:scrgbClr r="0" g="0" b="0"/>
        </a:fillRef>
        <a:effectRef idx="0">
          <a:scrgbClr r="0" g="0" b="0"/>
        </a:effectRef>
        <a:fontRef idx="minor"/>
      </dsp:style>
    </dsp:sp>
    <dsp:sp modelId="{2A3A218E-31D8-45AD-AF3A-569EE4B3744C}">
      <dsp:nvSpPr>
        <dsp:cNvPr id="0" name=""/>
        <dsp:cNvSpPr/>
      </dsp:nvSpPr>
      <dsp:spPr>
        <a:xfrm>
          <a:off x="4876803" y="2879724"/>
          <a:ext cx="1035823" cy="2912587"/>
        </a:xfrm>
        <a:prstGeom prst="roundRect">
          <a:avLst>
            <a:gd name="adj" fmla="val 1000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270" wrap="square" lIns="68580" tIns="68580" rIns="68580" bIns="68580" numCol="1" spcCol="1270" anchor="ctr" anchorCtr="0">
          <a:noAutofit/>
        </a:bodyPr>
        <a:lstStyle/>
        <a:p>
          <a:pPr lvl="0" algn="ctr" defTabSz="800100">
            <a:lnSpc>
              <a:spcPct val="90000"/>
            </a:lnSpc>
            <a:spcBef>
              <a:spcPct val="0"/>
            </a:spcBef>
            <a:spcAft>
              <a:spcPct val="35000"/>
            </a:spcAft>
          </a:pPr>
          <a:r>
            <a:rPr lang="mn-MN" sz="1800" b="1" kern="1200" dirty="0">
              <a:solidFill>
                <a:srgbClr val="002060"/>
              </a:solidFill>
              <a:latin typeface="AGOpus Mon" pitchFamily="2" charset="0"/>
              <a:cs typeface="Times New Roman" panose="02020603050405020304" pitchFamily="18" charset="0"/>
            </a:rPr>
            <a:t>МҮЭ-ЭХГУУҮЭ</a:t>
          </a:r>
          <a:endParaRPr lang="en-US" sz="1800" b="1" kern="1200" dirty="0">
            <a:solidFill>
              <a:srgbClr val="002060"/>
            </a:solidFill>
            <a:latin typeface="AGOpus Mon" pitchFamily="2" charset="0"/>
            <a:cs typeface="Times New Roman" panose="02020603050405020304" pitchFamily="18" charset="0"/>
          </a:endParaRPr>
        </a:p>
      </dsp:txBody>
      <dsp:txXfrm>
        <a:off x="4907141" y="2910062"/>
        <a:ext cx="975147" cy="2851911"/>
      </dsp:txXfrm>
    </dsp:sp>
    <dsp:sp modelId="{D819D110-37B9-412E-85FA-D5D24D432B09}">
      <dsp:nvSpPr>
        <dsp:cNvPr id="0" name=""/>
        <dsp:cNvSpPr/>
      </dsp:nvSpPr>
      <dsp:spPr>
        <a:xfrm>
          <a:off x="4028799" y="1472442"/>
          <a:ext cx="3381844" cy="312778"/>
        </a:xfrm>
        <a:custGeom>
          <a:avLst/>
          <a:gdLst/>
          <a:ahLst/>
          <a:cxnLst/>
          <a:rect l="0" t="0" r="0" b="0"/>
          <a:pathLst>
            <a:path>
              <a:moveTo>
                <a:pt x="0" y="0"/>
              </a:moveTo>
              <a:lnTo>
                <a:pt x="0" y="156389"/>
              </a:lnTo>
              <a:lnTo>
                <a:pt x="3381844" y="156389"/>
              </a:lnTo>
              <a:lnTo>
                <a:pt x="3381844" y="312778"/>
              </a:lnTo>
            </a:path>
          </a:pathLst>
        </a:custGeom>
        <a:noFill/>
        <a:ln w="12700" cap="flat" cmpd="sng" algn="ctr">
          <a:solidFill>
            <a:srgbClr val="00947C"/>
          </a:solidFill>
          <a:prstDash val="solid"/>
          <a:miter lim="800000"/>
        </a:ln>
        <a:effectLst/>
      </dsp:spPr>
      <dsp:style>
        <a:lnRef idx="2">
          <a:scrgbClr r="0" g="0" b="0"/>
        </a:lnRef>
        <a:fillRef idx="0">
          <a:scrgbClr r="0" g="0" b="0"/>
        </a:fillRef>
        <a:effectRef idx="0">
          <a:scrgbClr r="0" g="0" b="0"/>
        </a:effectRef>
        <a:fontRef idx="minor"/>
      </dsp:style>
    </dsp:sp>
    <dsp:sp modelId="{D3B28269-22E2-4C1F-B9A5-DD93E6708447}">
      <dsp:nvSpPr>
        <dsp:cNvPr id="0" name=""/>
        <dsp:cNvSpPr/>
      </dsp:nvSpPr>
      <dsp:spPr>
        <a:xfrm>
          <a:off x="6552795" y="1785220"/>
          <a:ext cx="1715697" cy="913288"/>
        </a:xfrm>
        <a:prstGeom prst="roundRect">
          <a:avLst>
            <a:gd name="adj" fmla="val 1000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mn-MN" sz="1600" b="1" kern="1200" dirty="0">
              <a:solidFill>
                <a:srgbClr val="002060"/>
              </a:solidFill>
              <a:latin typeface="AGOptima Mon" panose="020B7200000000000000" pitchFamily="34" charset="0"/>
            </a:rPr>
            <a:t>Шинжлэх ухааны байгууллага </a:t>
          </a:r>
          <a:endParaRPr lang="en-US" sz="1600" b="1" kern="1200" dirty="0">
            <a:solidFill>
              <a:srgbClr val="002060"/>
            </a:solidFill>
            <a:latin typeface="AGOptima Mon" panose="020B7200000000000000" pitchFamily="34" charset="0"/>
          </a:endParaRPr>
        </a:p>
      </dsp:txBody>
      <dsp:txXfrm>
        <a:off x="6579544" y="1811969"/>
        <a:ext cx="1662199" cy="859790"/>
      </dsp:txXfrm>
    </dsp:sp>
    <dsp:sp modelId="{664D0BAD-C016-431C-B91D-EEFCBCD2C048}">
      <dsp:nvSpPr>
        <dsp:cNvPr id="0" name=""/>
        <dsp:cNvSpPr/>
      </dsp:nvSpPr>
      <dsp:spPr>
        <a:xfrm>
          <a:off x="7364915" y="2698509"/>
          <a:ext cx="91440" cy="251469"/>
        </a:xfrm>
        <a:custGeom>
          <a:avLst/>
          <a:gdLst/>
          <a:ahLst/>
          <a:cxnLst/>
          <a:rect l="0" t="0" r="0" b="0"/>
          <a:pathLst>
            <a:path>
              <a:moveTo>
                <a:pt x="45729" y="0"/>
              </a:moveTo>
              <a:lnTo>
                <a:pt x="45729" y="125734"/>
              </a:lnTo>
              <a:lnTo>
                <a:pt x="45720" y="125734"/>
              </a:lnTo>
              <a:lnTo>
                <a:pt x="45720" y="251469"/>
              </a:lnTo>
            </a:path>
          </a:pathLst>
        </a:custGeom>
        <a:noFill/>
        <a:ln w="12700" cap="flat" cmpd="sng" algn="ctr">
          <a:solidFill>
            <a:srgbClr val="00947C"/>
          </a:solidFill>
          <a:prstDash val="solid"/>
          <a:miter lim="800000"/>
        </a:ln>
        <a:effectLst/>
      </dsp:spPr>
      <dsp:style>
        <a:lnRef idx="2">
          <a:scrgbClr r="0" g="0" b="0"/>
        </a:lnRef>
        <a:fillRef idx="0">
          <a:scrgbClr r="0" g="0" b="0"/>
        </a:fillRef>
        <a:effectRef idx="0">
          <a:scrgbClr r="0" g="0" b="0"/>
        </a:effectRef>
        <a:fontRef idx="minor"/>
      </dsp:style>
    </dsp:sp>
    <dsp:sp modelId="{A608082A-54AC-429A-BFBA-A56C82510998}">
      <dsp:nvSpPr>
        <dsp:cNvPr id="0" name=""/>
        <dsp:cNvSpPr/>
      </dsp:nvSpPr>
      <dsp:spPr>
        <a:xfrm>
          <a:off x="6896467" y="2949979"/>
          <a:ext cx="1028335" cy="2878022"/>
        </a:xfrm>
        <a:prstGeom prst="roundRect">
          <a:avLst>
            <a:gd name="adj" fmla="val 1000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270" wrap="square" lIns="60960" tIns="60960" rIns="60960" bIns="60960" numCol="1" spcCol="1270" anchor="ctr" anchorCtr="0">
          <a:noAutofit/>
        </a:bodyPr>
        <a:lstStyle/>
        <a:p>
          <a:pPr lvl="0" algn="ctr" defTabSz="711200">
            <a:lnSpc>
              <a:spcPct val="90000"/>
            </a:lnSpc>
            <a:spcBef>
              <a:spcPct val="0"/>
            </a:spcBef>
            <a:spcAft>
              <a:spcPct val="35000"/>
            </a:spcAft>
          </a:pPr>
          <a:r>
            <a:rPr lang="mn-MN" sz="1600" b="1" kern="1200" dirty="0">
              <a:solidFill>
                <a:srgbClr val="002060"/>
              </a:solidFill>
              <a:latin typeface="AGOpus Mon" pitchFamily="2" charset="0"/>
            </a:rPr>
            <a:t>ШУТИС-ГУУС, </a:t>
          </a:r>
          <a:r>
            <a:rPr lang="mn-MN" sz="1800" b="1" kern="1200" dirty="0">
              <a:solidFill>
                <a:srgbClr val="002060"/>
              </a:solidFill>
              <a:latin typeface="AGOpus Mon" pitchFamily="2" charset="0"/>
            </a:rPr>
            <a:t>Эрдэнэтийн</a:t>
          </a:r>
          <a:r>
            <a:rPr lang="mn-MN" sz="1600" b="1" kern="1200" dirty="0">
              <a:solidFill>
                <a:srgbClr val="002060"/>
              </a:solidFill>
              <a:latin typeface="AGOpus Mon" pitchFamily="2" charset="0"/>
            </a:rPr>
            <a:t> технологийн сургууль</a:t>
          </a:r>
          <a:endParaRPr lang="en-US" sz="1600" b="1" kern="1200" dirty="0">
            <a:solidFill>
              <a:srgbClr val="002060"/>
            </a:solidFill>
            <a:latin typeface="AGOpus Mon" pitchFamily="2" charset="0"/>
          </a:endParaRPr>
        </a:p>
      </dsp:txBody>
      <dsp:txXfrm>
        <a:off x="6926586" y="2980098"/>
        <a:ext cx="968097" cy="2817784"/>
      </dsp:txXfrm>
    </dsp:sp>
    <dsp:sp modelId="{436C5914-A09E-4BB5-87BC-78F78A2416E5}">
      <dsp:nvSpPr>
        <dsp:cNvPr id="0" name=""/>
        <dsp:cNvSpPr/>
      </dsp:nvSpPr>
      <dsp:spPr>
        <a:xfrm>
          <a:off x="4028799" y="1472442"/>
          <a:ext cx="5498331" cy="331531"/>
        </a:xfrm>
        <a:custGeom>
          <a:avLst/>
          <a:gdLst/>
          <a:ahLst/>
          <a:cxnLst/>
          <a:rect l="0" t="0" r="0" b="0"/>
          <a:pathLst>
            <a:path>
              <a:moveTo>
                <a:pt x="0" y="0"/>
              </a:moveTo>
              <a:lnTo>
                <a:pt x="0" y="165765"/>
              </a:lnTo>
              <a:lnTo>
                <a:pt x="5498331" y="165765"/>
              </a:lnTo>
              <a:lnTo>
                <a:pt x="5498331" y="331531"/>
              </a:lnTo>
            </a:path>
          </a:pathLst>
        </a:custGeom>
        <a:noFill/>
        <a:ln w="12700" cap="flat" cmpd="sng" algn="ctr">
          <a:solidFill>
            <a:srgbClr val="00947C"/>
          </a:solidFill>
          <a:prstDash val="solid"/>
          <a:miter lim="800000"/>
        </a:ln>
        <a:effectLst/>
      </dsp:spPr>
      <dsp:style>
        <a:lnRef idx="2">
          <a:scrgbClr r="0" g="0" b="0"/>
        </a:lnRef>
        <a:fillRef idx="0">
          <a:scrgbClr r="0" g="0" b="0"/>
        </a:fillRef>
        <a:effectRef idx="0">
          <a:scrgbClr r="0" g="0" b="0"/>
        </a:effectRef>
        <a:fontRef idx="minor"/>
      </dsp:style>
    </dsp:sp>
    <dsp:sp modelId="{8FED0213-21C1-44EB-A9DF-9CBCF270E74B}">
      <dsp:nvSpPr>
        <dsp:cNvPr id="0" name=""/>
        <dsp:cNvSpPr/>
      </dsp:nvSpPr>
      <dsp:spPr>
        <a:xfrm>
          <a:off x="8542579" y="1803974"/>
          <a:ext cx="1969103" cy="903091"/>
        </a:xfrm>
        <a:prstGeom prst="roundRect">
          <a:avLst>
            <a:gd name="adj" fmla="val 1000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mn-MN" sz="1800" b="1" i="0" kern="1200" dirty="0" smtClean="0">
              <a:solidFill>
                <a:srgbClr val="002060"/>
              </a:solidFill>
              <a:latin typeface="AGOpus Mon" pitchFamily="2" charset="0"/>
              <a:cs typeface="Times New Roman" panose="02020603050405020304" pitchFamily="18" charset="0"/>
            </a:rPr>
            <a:t>Аж</a:t>
          </a:r>
          <a:r>
            <a:rPr lang="mn-MN" sz="1800" b="1" i="0" kern="1200" baseline="0" dirty="0" smtClean="0">
              <a:solidFill>
                <a:srgbClr val="002060"/>
              </a:solidFill>
              <a:latin typeface="AGOpus Mon" pitchFamily="2" charset="0"/>
              <a:cs typeface="Times New Roman" panose="02020603050405020304" pitchFamily="18" charset="0"/>
            </a:rPr>
            <a:t> </a:t>
          </a:r>
          <a:r>
            <a:rPr lang="mn-MN" sz="1800" b="1" i="0" kern="1200" baseline="0" dirty="0">
              <a:solidFill>
                <a:srgbClr val="002060"/>
              </a:solidFill>
              <a:latin typeface="AGOpus Mon" pitchFamily="2" charset="0"/>
              <a:cs typeface="Times New Roman" panose="02020603050405020304" pitchFamily="18" charset="0"/>
            </a:rPr>
            <a:t>ахуйн нэгж </a:t>
          </a:r>
          <a:endParaRPr lang="en-US" sz="1800" b="1" i="0" kern="1200" dirty="0">
            <a:solidFill>
              <a:srgbClr val="002060"/>
            </a:solidFill>
            <a:latin typeface="AGOpus Mon" pitchFamily="2" charset="0"/>
            <a:cs typeface="Times New Roman" panose="02020603050405020304" pitchFamily="18" charset="0"/>
          </a:endParaRPr>
        </a:p>
      </dsp:txBody>
      <dsp:txXfrm>
        <a:off x="8569030" y="1830425"/>
        <a:ext cx="1916201" cy="850189"/>
      </dsp:txXfrm>
    </dsp:sp>
    <dsp:sp modelId="{7DB836F9-9B3A-432A-94E8-D02270FD3447}">
      <dsp:nvSpPr>
        <dsp:cNvPr id="0" name=""/>
        <dsp:cNvSpPr/>
      </dsp:nvSpPr>
      <dsp:spPr>
        <a:xfrm>
          <a:off x="9481411" y="2707065"/>
          <a:ext cx="91440" cy="237775"/>
        </a:xfrm>
        <a:custGeom>
          <a:avLst/>
          <a:gdLst/>
          <a:ahLst/>
          <a:cxnLst/>
          <a:rect l="0" t="0" r="0" b="0"/>
          <a:pathLst>
            <a:path>
              <a:moveTo>
                <a:pt x="45720" y="0"/>
              </a:moveTo>
              <a:lnTo>
                <a:pt x="45720" y="118887"/>
              </a:lnTo>
              <a:lnTo>
                <a:pt x="64419" y="118887"/>
              </a:lnTo>
              <a:lnTo>
                <a:pt x="64419" y="237775"/>
              </a:lnTo>
            </a:path>
          </a:pathLst>
        </a:custGeom>
        <a:noFill/>
        <a:ln w="12700" cap="flat" cmpd="sng" algn="ctr">
          <a:solidFill>
            <a:srgbClr val="00947C"/>
          </a:solidFill>
          <a:prstDash val="solid"/>
          <a:miter lim="800000"/>
        </a:ln>
        <a:effectLst/>
      </dsp:spPr>
      <dsp:style>
        <a:lnRef idx="2">
          <a:scrgbClr r="0" g="0" b="0"/>
        </a:lnRef>
        <a:fillRef idx="0">
          <a:scrgbClr r="0" g="0" b="0"/>
        </a:fillRef>
        <a:effectRef idx="0">
          <a:scrgbClr r="0" g="0" b="0"/>
        </a:effectRef>
        <a:fontRef idx="minor"/>
      </dsp:style>
    </dsp:sp>
    <dsp:sp modelId="{90E49BB7-1C71-4281-856E-77D4E2D402A2}">
      <dsp:nvSpPr>
        <dsp:cNvPr id="0" name=""/>
        <dsp:cNvSpPr/>
      </dsp:nvSpPr>
      <dsp:spPr>
        <a:xfrm>
          <a:off x="9052490" y="2944840"/>
          <a:ext cx="986683" cy="2906684"/>
        </a:xfrm>
        <a:prstGeom prst="roundRect">
          <a:avLst>
            <a:gd name="adj" fmla="val 1000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270" wrap="square" lIns="68580" tIns="68580" rIns="68580" bIns="68580" numCol="1" spcCol="1270" anchor="ctr" anchorCtr="0">
          <a:noAutofit/>
        </a:bodyPr>
        <a:lstStyle/>
        <a:p>
          <a:pPr lvl="0" algn="ctr" defTabSz="800100">
            <a:lnSpc>
              <a:spcPct val="90000"/>
            </a:lnSpc>
            <a:spcBef>
              <a:spcPct val="0"/>
            </a:spcBef>
            <a:spcAft>
              <a:spcPct val="35000"/>
            </a:spcAft>
          </a:pPr>
          <a:r>
            <a:rPr lang="mn-MN" sz="1800" b="1" kern="1200" dirty="0">
              <a:solidFill>
                <a:srgbClr val="002060"/>
              </a:solidFill>
              <a:latin typeface="AGOpus Mon" pitchFamily="2" charset="0"/>
              <a:cs typeface="Times New Roman" panose="02020603050405020304" pitchFamily="18" charset="0"/>
            </a:rPr>
            <a:t>Оюутолгой, Эрдэнэт, үйлдвэр, Энержи ресурс, МАК</a:t>
          </a:r>
          <a:endParaRPr lang="en-US" sz="1800" b="1" kern="1200" dirty="0">
            <a:solidFill>
              <a:srgbClr val="002060"/>
            </a:solidFill>
            <a:latin typeface="AGOpus Mon" pitchFamily="2" charset="0"/>
            <a:cs typeface="Times New Roman" panose="02020603050405020304" pitchFamily="18" charset="0"/>
          </a:endParaRPr>
        </a:p>
      </dsp:txBody>
      <dsp:txXfrm>
        <a:off x="9081389" y="2973739"/>
        <a:ext cx="928885" cy="2848886"/>
      </dsp:txXfrm>
    </dsp:sp>
    <dsp:sp modelId="{146B8E4A-3263-4DD0-80EA-CE60BC060206}">
      <dsp:nvSpPr>
        <dsp:cNvPr id="0" name=""/>
        <dsp:cNvSpPr/>
      </dsp:nvSpPr>
      <dsp:spPr>
        <a:xfrm>
          <a:off x="5640803" y="652011"/>
          <a:ext cx="2984100" cy="207448"/>
        </a:xfrm>
        <a:custGeom>
          <a:avLst/>
          <a:gdLst/>
          <a:ahLst/>
          <a:cxnLst/>
          <a:rect l="0" t="0" r="0" b="0"/>
          <a:pathLst>
            <a:path>
              <a:moveTo>
                <a:pt x="0" y="0"/>
              </a:moveTo>
              <a:lnTo>
                <a:pt x="0" y="103724"/>
              </a:lnTo>
              <a:lnTo>
                <a:pt x="2984100" y="103724"/>
              </a:lnTo>
              <a:lnTo>
                <a:pt x="2984100" y="207448"/>
              </a:lnTo>
            </a:path>
          </a:pathLst>
        </a:custGeom>
        <a:noFill/>
        <a:ln w="12700" cap="flat" cmpd="sng" algn="ctr">
          <a:solidFill>
            <a:srgbClr val="00947C"/>
          </a:solidFill>
          <a:prstDash val="solid"/>
          <a:miter lim="800000"/>
        </a:ln>
        <a:effectLst/>
      </dsp:spPr>
      <dsp:style>
        <a:lnRef idx="2">
          <a:scrgbClr r="0" g="0" b="0"/>
        </a:lnRef>
        <a:fillRef idx="0">
          <a:scrgbClr r="0" g="0" b="0"/>
        </a:fillRef>
        <a:effectRef idx="0">
          <a:scrgbClr r="0" g="0" b="0"/>
        </a:effectRef>
        <a:fontRef idx="minor"/>
      </dsp:style>
    </dsp:sp>
    <dsp:sp modelId="{DB2184DA-CC8F-4BC2-B16D-6976DD7E756C}">
      <dsp:nvSpPr>
        <dsp:cNvPr id="0" name=""/>
        <dsp:cNvSpPr/>
      </dsp:nvSpPr>
      <dsp:spPr>
        <a:xfrm>
          <a:off x="7450797" y="859459"/>
          <a:ext cx="2348213" cy="638538"/>
        </a:xfrm>
        <a:prstGeom prst="roundRect">
          <a:avLst>
            <a:gd name="adj" fmla="val 1000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mn-MN" sz="1800" b="1" kern="1200" dirty="0">
              <a:solidFill>
                <a:srgbClr val="002060"/>
              </a:solidFill>
              <a:latin typeface="AGOptima Mon" panose="020B7200000000000000" pitchFamily="34" charset="0"/>
            </a:rPr>
            <a:t>Нарийн бичгийн дарга</a:t>
          </a:r>
          <a:endParaRPr lang="en-US" sz="1800" b="1" kern="1200" dirty="0">
            <a:solidFill>
              <a:srgbClr val="002060"/>
            </a:solidFill>
            <a:latin typeface="AGOptima Mon" panose="020B7200000000000000" pitchFamily="34" charset="0"/>
          </a:endParaRPr>
        </a:p>
      </dsp:txBody>
      <dsp:txXfrm>
        <a:off x="7469499" y="878161"/>
        <a:ext cx="2310809" cy="60113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0659"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70660"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0661"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smtClean="0"/>
            </a:lvl1pPr>
          </a:lstStyle>
          <a:p>
            <a:pPr>
              <a:defRPr/>
            </a:pPr>
            <a:fld id="{3FEA30FA-7FFB-4F82-B916-E6530D426034}" type="slidenum">
              <a:rPr lang="en-US"/>
              <a:pPr>
                <a:defRPr/>
              </a:pPr>
              <a:t>‹#›</a:t>
            </a:fld>
            <a:endParaRPr lang="en-US"/>
          </a:p>
        </p:txBody>
      </p:sp>
    </p:spTree>
    <p:extLst>
      <p:ext uri="{BB962C8B-B14F-4D97-AF65-F5344CB8AC3E}">
        <p14:creationId xmlns:p14="http://schemas.microsoft.com/office/powerpoint/2010/main" val="2823837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075AC83-2A19-48D1-BE62-9B46336E746F}" type="datetimeFigureOut">
              <a:rPr lang="en-US" smtClean="0"/>
              <a:t>6/3/2019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EABFE1C-0FC6-427D-93B7-43A96E7DF5A0}" type="slidenum">
              <a:rPr lang="en-US" smtClean="0"/>
              <a:t>‹#›</a:t>
            </a:fld>
            <a:endParaRPr lang="en-US"/>
          </a:p>
        </p:txBody>
      </p:sp>
    </p:spTree>
    <p:extLst>
      <p:ext uri="{BB962C8B-B14F-4D97-AF65-F5344CB8AC3E}">
        <p14:creationId xmlns:p14="http://schemas.microsoft.com/office/powerpoint/2010/main" val="3714102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ABFE1C-0FC6-427D-93B7-43A96E7DF5A0}" type="slidenum">
              <a:rPr lang="en-US" smtClean="0"/>
              <a:t>1</a:t>
            </a:fld>
            <a:endParaRPr lang="en-US"/>
          </a:p>
        </p:txBody>
      </p:sp>
    </p:spTree>
    <p:extLst>
      <p:ext uri="{BB962C8B-B14F-4D97-AF65-F5344CB8AC3E}">
        <p14:creationId xmlns:p14="http://schemas.microsoft.com/office/powerpoint/2010/main" val="4255568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E9D65C-05EE-412F-A728-7E2AE25FEA85}" type="slidenum">
              <a:rPr lang="en-US" smtClean="0"/>
              <a:t>2</a:t>
            </a:fld>
            <a:endParaRPr lang="en-US"/>
          </a:p>
        </p:txBody>
      </p:sp>
    </p:spTree>
    <p:extLst>
      <p:ext uri="{BB962C8B-B14F-4D97-AF65-F5344CB8AC3E}">
        <p14:creationId xmlns:p14="http://schemas.microsoft.com/office/powerpoint/2010/main" val="3734402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E9D65C-05EE-412F-A728-7E2AE25FEA85}" type="slidenum">
              <a:rPr lang="en-US" smtClean="0"/>
              <a:t>3</a:t>
            </a:fld>
            <a:endParaRPr lang="en-US"/>
          </a:p>
        </p:txBody>
      </p:sp>
    </p:spTree>
    <p:extLst>
      <p:ext uri="{BB962C8B-B14F-4D97-AF65-F5344CB8AC3E}">
        <p14:creationId xmlns:p14="http://schemas.microsoft.com/office/powerpoint/2010/main" val="319720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E9D65C-05EE-412F-A728-7E2AE25FEA85}" type="slidenum">
              <a:rPr lang="en-US" smtClean="0"/>
              <a:t>4</a:t>
            </a:fld>
            <a:endParaRPr lang="en-US"/>
          </a:p>
        </p:txBody>
      </p:sp>
    </p:spTree>
    <p:extLst>
      <p:ext uri="{BB962C8B-B14F-4D97-AF65-F5344CB8AC3E}">
        <p14:creationId xmlns:p14="http://schemas.microsoft.com/office/powerpoint/2010/main" val="2326607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E9D65C-05EE-412F-A728-7E2AE25FEA85}" type="slidenum">
              <a:rPr lang="en-US" smtClean="0"/>
              <a:t>7</a:t>
            </a:fld>
            <a:endParaRPr lang="en-US"/>
          </a:p>
        </p:txBody>
      </p:sp>
    </p:spTree>
    <p:extLst>
      <p:ext uri="{BB962C8B-B14F-4D97-AF65-F5344CB8AC3E}">
        <p14:creationId xmlns:p14="http://schemas.microsoft.com/office/powerpoint/2010/main" val="886673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1CA8C8B-ED3D-4F69-B52F-8E7E23B37DBF}" type="slidenum">
              <a:rPr lang="en-US" smtClean="0"/>
              <a:t>14</a:t>
            </a:fld>
            <a:endParaRPr lang="en-US"/>
          </a:p>
        </p:txBody>
      </p:sp>
    </p:spTree>
    <p:extLst>
      <p:ext uri="{BB962C8B-B14F-4D97-AF65-F5344CB8AC3E}">
        <p14:creationId xmlns:p14="http://schemas.microsoft.com/office/powerpoint/2010/main" val="4111181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66F450EE-E758-4361-8A70-42D1DB98CBDD}" type="datetimeFigureOut">
              <a:rPr lang="en-US" smtClean="0"/>
              <a:pPr>
                <a:defRPr/>
              </a:pPr>
              <a:t>6/3/2019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F57F676-E7DC-4154-B267-601892272E6C}" type="slidenum">
              <a:rPr lang="en-US" smtClean="0"/>
              <a:pPr>
                <a:defRPr/>
              </a:pPr>
              <a:t>‹#›</a:t>
            </a:fld>
            <a:endParaRPr lang="en-US"/>
          </a:p>
        </p:txBody>
      </p:sp>
    </p:spTree>
    <p:extLst>
      <p:ext uri="{BB962C8B-B14F-4D97-AF65-F5344CB8AC3E}">
        <p14:creationId xmlns:p14="http://schemas.microsoft.com/office/powerpoint/2010/main" val="936090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9EA862A-3921-40F8-9825-20DBFE53A60C}" type="datetimeFigureOut">
              <a:rPr lang="en-US" smtClean="0"/>
              <a:pPr>
                <a:defRPr/>
              </a:pPr>
              <a:t>6/3/2019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0639750-614F-44C4-ABF4-6D7AA12A23A1}" type="slidenum">
              <a:rPr lang="en-US" smtClean="0"/>
              <a:pPr>
                <a:defRPr/>
              </a:pPr>
              <a:t>‹#›</a:t>
            </a:fld>
            <a:endParaRPr lang="en-US"/>
          </a:p>
        </p:txBody>
      </p:sp>
    </p:spTree>
    <p:extLst>
      <p:ext uri="{BB962C8B-B14F-4D97-AF65-F5344CB8AC3E}">
        <p14:creationId xmlns:p14="http://schemas.microsoft.com/office/powerpoint/2010/main" val="1674883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279C637-2934-4F34-BB9F-155464E9FCBC}" type="datetimeFigureOut">
              <a:rPr lang="en-US" smtClean="0"/>
              <a:pPr>
                <a:defRPr/>
              </a:pPr>
              <a:t>6/3/2019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D3832AB-EF11-4ADF-8990-C78EC18C6020}" type="slidenum">
              <a:rPr lang="en-US" smtClean="0"/>
              <a:pPr>
                <a:defRPr/>
              </a:pPr>
              <a:t>‹#›</a:t>
            </a:fld>
            <a:endParaRPr lang="en-US"/>
          </a:p>
        </p:txBody>
      </p:sp>
    </p:spTree>
    <p:extLst>
      <p:ext uri="{BB962C8B-B14F-4D97-AF65-F5344CB8AC3E}">
        <p14:creationId xmlns:p14="http://schemas.microsoft.com/office/powerpoint/2010/main" val="736791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29B27EC4-0118-428D-94C9-FC9A048ACC12}" type="datetimeFigureOut">
              <a:rPr lang="en-US" smtClean="0"/>
              <a:pPr>
                <a:defRPr/>
              </a:pPr>
              <a:t>6/3/2019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FDDB150-2CFA-48B3-A7D8-361B80397AC5}" type="slidenum">
              <a:rPr lang="en-US" smtClean="0"/>
              <a:pPr>
                <a:defRPr/>
              </a:pPr>
              <a:t>‹#›</a:t>
            </a:fld>
            <a:endParaRPr lang="en-US"/>
          </a:p>
        </p:txBody>
      </p:sp>
    </p:spTree>
    <p:extLst>
      <p:ext uri="{BB962C8B-B14F-4D97-AF65-F5344CB8AC3E}">
        <p14:creationId xmlns:p14="http://schemas.microsoft.com/office/powerpoint/2010/main" val="1904308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1530D154-BF59-4BAE-89A6-FA2F25D4388A}" type="datetimeFigureOut">
              <a:rPr lang="en-US" smtClean="0"/>
              <a:pPr>
                <a:defRPr/>
              </a:pPr>
              <a:t>6/3/2019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4A01EDD-91DB-4AF2-B307-B40670EA2E5B}" type="slidenum">
              <a:rPr lang="en-US" smtClean="0"/>
              <a:pPr>
                <a:defRPr/>
              </a:pPr>
              <a:t>‹#›</a:t>
            </a:fld>
            <a:endParaRPr lang="en-US"/>
          </a:p>
        </p:txBody>
      </p:sp>
    </p:spTree>
    <p:extLst>
      <p:ext uri="{BB962C8B-B14F-4D97-AF65-F5344CB8AC3E}">
        <p14:creationId xmlns:p14="http://schemas.microsoft.com/office/powerpoint/2010/main" val="1927406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5D68B78A-22C7-4839-944D-01F27EFA36B5}" type="datetimeFigureOut">
              <a:rPr lang="en-US" smtClean="0"/>
              <a:pPr>
                <a:defRPr/>
              </a:pPr>
              <a:t>6/3/2019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E3B2E14-669F-4CB5-A20B-DEEA09863BF4}" type="slidenum">
              <a:rPr lang="en-US" smtClean="0"/>
              <a:pPr>
                <a:defRPr/>
              </a:pPr>
              <a:t>‹#›</a:t>
            </a:fld>
            <a:endParaRPr lang="en-US"/>
          </a:p>
        </p:txBody>
      </p:sp>
    </p:spTree>
    <p:extLst>
      <p:ext uri="{BB962C8B-B14F-4D97-AF65-F5344CB8AC3E}">
        <p14:creationId xmlns:p14="http://schemas.microsoft.com/office/powerpoint/2010/main" val="4093003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5EB7ED54-078D-49EF-BB18-99E1D9463891}" type="datetimeFigureOut">
              <a:rPr lang="en-US" smtClean="0"/>
              <a:pPr>
                <a:defRPr/>
              </a:pPr>
              <a:t>6/3/2019</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7A71CA6-2297-4F03-A9C4-EFFF155E10C7}" type="slidenum">
              <a:rPr lang="en-US" smtClean="0"/>
              <a:pPr>
                <a:defRPr/>
              </a:pPr>
              <a:t>‹#›</a:t>
            </a:fld>
            <a:endParaRPr lang="en-US"/>
          </a:p>
        </p:txBody>
      </p:sp>
    </p:spTree>
    <p:extLst>
      <p:ext uri="{BB962C8B-B14F-4D97-AF65-F5344CB8AC3E}">
        <p14:creationId xmlns:p14="http://schemas.microsoft.com/office/powerpoint/2010/main" val="1045510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A2BE9768-7A1E-4F1E-AB89-922D13975D9E}" type="datetimeFigureOut">
              <a:rPr lang="en-US" smtClean="0"/>
              <a:pPr>
                <a:defRPr/>
              </a:pPr>
              <a:t>6/3/2019</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D6CBDD26-73A8-4493-BA23-353B81B90567}" type="slidenum">
              <a:rPr lang="en-US" smtClean="0"/>
              <a:pPr>
                <a:defRPr/>
              </a:pPr>
              <a:t>‹#›</a:t>
            </a:fld>
            <a:endParaRPr lang="en-US"/>
          </a:p>
        </p:txBody>
      </p:sp>
    </p:spTree>
    <p:extLst>
      <p:ext uri="{BB962C8B-B14F-4D97-AF65-F5344CB8AC3E}">
        <p14:creationId xmlns:p14="http://schemas.microsoft.com/office/powerpoint/2010/main" val="3165819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795B65B-71A8-4779-9829-A80DFB89E6C6}" type="datetimeFigureOut">
              <a:rPr lang="en-US" smtClean="0"/>
              <a:pPr>
                <a:defRPr/>
              </a:pPr>
              <a:t>6/3/2019</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7E6EC99-1464-4FD9-B9AE-B64643BF0C5B}" type="slidenum">
              <a:rPr lang="en-US" smtClean="0"/>
              <a:pPr>
                <a:defRPr/>
              </a:pPr>
              <a:t>‹#›</a:t>
            </a:fld>
            <a:endParaRPr lang="en-US"/>
          </a:p>
        </p:txBody>
      </p:sp>
    </p:spTree>
    <p:extLst>
      <p:ext uri="{BB962C8B-B14F-4D97-AF65-F5344CB8AC3E}">
        <p14:creationId xmlns:p14="http://schemas.microsoft.com/office/powerpoint/2010/main" val="3226487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B6CB737E-7528-4D56-886E-7CB6E895F674}" type="datetimeFigureOut">
              <a:rPr lang="en-US" smtClean="0"/>
              <a:pPr>
                <a:defRPr/>
              </a:pPr>
              <a:t>6/3/2019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FB2C76E-7BE0-4674-A31D-3DC27F83B316}" type="slidenum">
              <a:rPr lang="en-US" smtClean="0"/>
              <a:pPr>
                <a:defRPr/>
              </a:pPr>
              <a:t>‹#›</a:t>
            </a:fld>
            <a:endParaRPr lang="en-US"/>
          </a:p>
        </p:txBody>
      </p:sp>
    </p:spTree>
    <p:extLst>
      <p:ext uri="{BB962C8B-B14F-4D97-AF65-F5344CB8AC3E}">
        <p14:creationId xmlns:p14="http://schemas.microsoft.com/office/powerpoint/2010/main" val="1798620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7162FCC2-99BA-46A0-8751-2A5A85A9582D}" type="datetimeFigureOut">
              <a:rPr lang="en-US" smtClean="0"/>
              <a:pPr>
                <a:defRPr/>
              </a:pPr>
              <a:t>6/3/2019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D95E89F-8841-4EA7-8BA3-4889B6955A3D}" type="slidenum">
              <a:rPr lang="en-US" smtClean="0"/>
              <a:pPr>
                <a:defRPr/>
              </a:pPr>
              <a:t>‹#›</a:t>
            </a:fld>
            <a:endParaRPr lang="en-US"/>
          </a:p>
        </p:txBody>
      </p:sp>
    </p:spTree>
    <p:extLst>
      <p:ext uri="{BB962C8B-B14F-4D97-AF65-F5344CB8AC3E}">
        <p14:creationId xmlns:p14="http://schemas.microsoft.com/office/powerpoint/2010/main" val="3639534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6341EDD-9E74-49EA-B681-5B7E573F0890}" type="datetimeFigureOut">
              <a:rPr lang="en-US" smtClean="0"/>
              <a:pPr>
                <a:defRPr/>
              </a:pPr>
              <a:t>6/3/2019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6E1DA28-46D4-4485-B981-FDA895CF43CB}" type="slidenum">
              <a:rPr lang="en-US" smtClean="0"/>
              <a:pPr>
                <a:defRPr/>
              </a:pPr>
              <a:t>‹#›</a:t>
            </a:fld>
            <a:endParaRPr lang="en-US"/>
          </a:p>
        </p:txBody>
      </p:sp>
    </p:spTree>
    <p:extLst>
      <p:ext uri="{BB962C8B-B14F-4D97-AF65-F5344CB8AC3E}">
        <p14:creationId xmlns:p14="http://schemas.microsoft.com/office/powerpoint/2010/main" val="3816057309"/>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mmhi.gov.mn/" TargetMode="External"/><Relationship Id="rId5" Type="http://schemas.openxmlformats.org/officeDocument/2006/relationships/image" Target="../media/image10.png"/><Relationship Id="rId4" Type="http://schemas.openxmlformats.org/officeDocument/2006/relationships/hyperlink" Target="mailto:info@mmhi.gov.mn" TargetMode="External"/><Relationship Id="rId9"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7417"/>
            <a:ext cx="12192000" cy="6845300"/>
          </a:xfrm>
          <a:prstGeom prst="rect">
            <a:avLst/>
          </a:prstGeom>
          <a:blipFill>
            <a:blip r:embed="rId3" cstate="print"/>
            <a:srcRect/>
            <a:stretch>
              <a:fillRect r="-2500" b="-6839"/>
            </a:stretch>
          </a:blipFill>
        </p:spPr>
        <p:txBody>
          <a:bodyPr wrap="square" lIns="0" tIns="0" rIns="0" bIns="0" rtlCol="0">
            <a:noAutofit/>
          </a:bodyPr>
          <a:lstStyle/>
          <a:p>
            <a:endParaRPr sz="1733" dirty="0">
              <a:latin typeface="AGOpus Mon"/>
            </a:endParaRPr>
          </a:p>
        </p:txBody>
      </p:sp>
      <p:sp>
        <p:nvSpPr>
          <p:cNvPr id="3" name="Title 12"/>
          <p:cNvSpPr txBox="1">
            <a:spLocks/>
          </p:cNvSpPr>
          <p:nvPr/>
        </p:nvSpPr>
        <p:spPr>
          <a:xfrm>
            <a:off x="0" y="2057400"/>
            <a:ext cx="12192000" cy="381001"/>
          </a:xfrm>
          <a:prstGeom prst="rect">
            <a:avLst/>
          </a:prstGeom>
          <a:noFill/>
          <a:ln>
            <a:no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2400" b="1" dirty="0" smtClean="0">
                <a:solidFill>
                  <a:srgbClr val="002060"/>
                </a:solidFill>
                <a:latin typeface="AGOpus Mon" pitchFamily="2" charset="0"/>
                <a:cs typeface="Arial" panose="020B0604020202020204" pitchFamily="34" charset="0"/>
              </a:rPr>
              <a:t>УУЛ УУРХАЙН САЛБАРЫН ХӨДӨЛМӨРИЙН </a:t>
            </a:r>
            <a:r>
              <a:rPr lang="mn-MN" sz="2400" b="1" dirty="0">
                <a:solidFill>
                  <a:srgbClr val="002060"/>
                </a:solidFill>
                <a:latin typeface="AGOpus Mon" pitchFamily="2" charset="0"/>
                <a:cs typeface="Arial" panose="020B0604020202020204" pitchFamily="34" charset="0"/>
              </a:rPr>
              <a:t>АЮУЛГҮЙ </a:t>
            </a:r>
            <a:r>
              <a:rPr lang="mn-MN" sz="2400" b="1" dirty="0" smtClean="0">
                <a:solidFill>
                  <a:srgbClr val="002060"/>
                </a:solidFill>
                <a:latin typeface="AGOpus Mon" pitchFamily="2" charset="0"/>
                <a:cs typeface="Arial" panose="020B0604020202020204" pitchFamily="34" charset="0"/>
              </a:rPr>
              <a:t>БАЙДАЛ,</a:t>
            </a:r>
          </a:p>
          <a:p>
            <a:r>
              <a:rPr lang="mn-MN" sz="2400" b="1" dirty="0" smtClean="0">
                <a:solidFill>
                  <a:srgbClr val="002060"/>
                </a:solidFill>
                <a:latin typeface="AGOpus Mon" pitchFamily="2" charset="0"/>
                <a:cs typeface="Arial" panose="020B0604020202020204" pitchFamily="34" charset="0"/>
              </a:rPr>
              <a:t>ЭРҮҮЛ АХУЙН ӨНӨӨГИЙН БАЙДАЛ, САЛБАР ХОРООНЫ ҮЙЛ АЖИЛЛАГАА</a:t>
            </a:r>
          </a:p>
        </p:txBody>
      </p:sp>
      <p:grpSp>
        <p:nvGrpSpPr>
          <p:cNvPr id="5" name="Group 4"/>
          <p:cNvGrpSpPr/>
          <p:nvPr/>
        </p:nvGrpSpPr>
        <p:grpSpPr>
          <a:xfrm>
            <a:off x="454660" y="286572"/>
            <a:ext cx="3264933" cy="893825"/>
            <a:chOff x="454660" y="457202"/>
            <a:chExt cx="3264933" cy="893825"/>
          </a:xfrm>
        </p:grpSpPr>
        <p:sp>
          <p:nvSpPr>
            <p:cNvPr id="6" name="object 4"/>
            <p:cNvSpPr txBox="1"/>
            <p:nvPr/>
          </p:nvSpPr>
          <p:spPr>
            <a:xfrm>
              <a:off x="1438655" y="950653"/>
              <a:ext cx="2280938" cy="338034"/>
            </a:xfrm>
            <a:prstGeom prst="rect">
              <a:avLst/>
            </a:prstGeom>
          </p:spPr>
          <p:txBody>
            <a:bodyPr vert="horz" wrap="square" lIns="0" tIns="0" rIns="0" bIns="0" rtlCol="0">
              <a:noAutofit/>
            </a:bodyPr>
            <a:lstStyle/>
            <a:p>
              <a:pPr marL="12700"/>
              <a:r>
                <a:rPr sz="1067" b="1" spc="25" dirty="0">
                  <a:solidFill>
                    <a:srgbClr val="232F63"/>
                  </a:solidFill>
                  <a:latin typeface="AGOpus Mon"/>
                  <a:cs typeface="Arial"/>
                </a:rPr>
                <a:t>У</a:t>
              </a:r>
              <a:r>
                <a:rPr sz="1067" b="1" spc="-7" dirty="0">
                  <a:solidFill>
                    <a:srgbClr val="232F63"/>
                  </a:solidFill>
                  <a:latin typeface="AGOpus Mon"/>
                  <a:cs typeface="Arial"/>
                </a:rPr>
                <a:t>У</a:t>
              </a:r>
              <a:r>
                <a:rPr sz="1067" b="1" spc="20" dirty="0">
                  <a:solidFill>
                    <a:srgbClr val="232F63"/>
                  </a:solidFill>
                  <a:latin typeface="AGOpus Mon"/>
                  <a:cs typeface="Arial"/>
                </a:rPr>
                <a:t>Л</a:t>
              </a:r>
              <a:r>
                <a:rPr sz="1067" b="1" spc="-25" dirty="0">
                  <a:solidFill>
                    <a:srgbClr val="232F63"/>
                  </a:solidFill>
                  <a:latin typeface="AGOpus Mon"/>
                  <a:cs typeface="Arial"/>
                </a:rPr>
                <a:t> </a:t>
              </a:r>
              <a:r>
                <a:rPr sz="1067" b="1" spc="16" dirty="0">
                  <a:solidFill>
                    <a:srgbClr val="232F63"/>
                  </a:solidFill>
                  <a:latin typeface="AGOpus Mon"/>
                  <a:cs typeface="Arial"/>
                </a:rPr>
                <a:t>УУ</a:t>
              </a:r>
              <a:r>
                <a:rPr sz="1067" b="1" spc="-11" dirty="0">
                  <a:solidFill>
                    <a:srgbClr val="232F63"/>
                  </a:solidFill>
                  <a:latin typeface="AGOpus Mon"/>
                  <a:cs typeface="Arial"/>
                </a:rPr>
                <a:t>Р</a:t>
              </a:r>
              <a:r>
                <a:rPr sz="1067" b="1" spc="-29" dirty="0">
                  <a:solidFill>
                    <a:srgbClr val="232F63"/>
                  </a:solidFill>
                  <a:latin typeface="AGOpus Mon"/>
                  <a:cs typeface="Arial"/>
                </a:rPr>
                <a:t>ХАЙ</a:t>
              </a:r>
              <a:r>
                <a:rPr lang="en-US" sz="1067" b="1" spc="-29" dirty="0">
                  <a:solidFill>
                    <a:srgbClr val="232F63"/>
                  </a:solidFill>
                  <a:latin typeface="AGOpus Mon"/>
                  <a:cs typeface="Arial"/>
                </a:rPr>
                <a:t>,</a:t>
              </a:r>
              <a:endParaRPr sz="1067" dirty="0">
                <a:latin typeface="AGOpus Mon"/>
                <a:cs typeface="Arial"/>
              </a:endParaRPr>
            </a:p>
            <a:p>
              <a:pPr marL="12700">
                <a:spcBef>
                  <a:spcPts val="35"/>
                </a:spcBef>
              </a:pPr>
              <a:r>
                <a:rPr sz="1067" b="1" spc="25" dirty="0">
                  <a:solidFill>
                    <a:srgbClr val="232F63"/>
                  </a:solidFill>
                  <a:latin typeface="AGOpus Mon"/>
                  <a:cs typeface="Arial"/>
                </a:rPr>
                <a:t>ХҮ</a:t>
              </a:r>
              <a:r>
                <a:rPr sz="1067" b="1" spc="39" dirty="0">
                  <a:solidFill>
                    <a:srgbClr val="232F63"/>
                  </a:solidFill>
                  <a:latin typeface="AGOpus Mon"/>
                  <a:cs typeface="Arial"/>
                </a:rPr>
                <a:t>Н</a:t>
              </a:r>
              <a:r>
                <a:rPr sz="1067" b="1" spc="51" dirty="0">
                  <a:solidFill>
                    <a:srgbClr val="232F63"/>
                  </a:solidFill>
                  <a:latin typeface="AGOpus Mon"/>
                  <a:cs typeface="Arial"/>
                </a:rPr>
                <a:t>Д</a:t>
              </a:r>
              <a:r>
                <a:rPr sz="1067" b="1" spc="-25" dirty="0">
                  <a:solidFill>
                    <a:srgbClr val="232F63"/>
                  </a:solidFill>
                  <a:latin typeface="AGOpus Mon"/>
                  <a:cs typeface="Arial"/>
                </a:rPr>
                <a:t> </a:t>
              </a:r>
              <a:r>
                <a:rPr sz="1067" b="1" spc="39" dirty="0">
                  <a:solidFill>
                    <a:srgbClr val="232F63"/>
                  </a:solidFill>
                  <a:latin typeface="AGOpus Mon"/>
                  <a:cs typeface="Arial"/>
                </a:rPr>
                <a:t>Ү</a:t>
              </a:r>
              <a:r>
                <a:rPr sz="1067" b="1" spc="45" dirty="0">
                  <a:solidFill>
                    <a:srgbClr val="232F63"/>
                  </a:solidFill>
                  <a:latin typeface="AGOpus Mon"/>
                  <a:cs typeface="Arial"/>
                </a:rPr>
                <a:t>Й</a:t>
              </a:r>
              <a:r>
                <a:rPr sz="1067" b="1" spc="29" dirty="0">
                  <a:solidFill>
                    <a:srgbClr val="232F63"/>
                  </a:solidFill>
                  <a:latin typeface="AGOpus Mon"/>
                  <a:cs typeface="Arial"/>
                </a:rPr>
                <a:t>Л</a:t>
              </a:r>
              <a:r>
                <a:rPr sz="1067" b="1" spc="-39" dirty="0">
                  <a:solidFill>
                    <a:srgbClr val="232F63"/>
                  </a:solidFill>
                  <a:latin typeface="AGOpus Mon"/>
                  <a:cs typeface="Arial"/>
                </a:rPr>
                <a:t>ДВЭРИЙН</a:t>
              </a:r>
              <a:r>
                <a:rPr sz="1067" b="1" spc="-25" dirty="0">
                  <a:solidFill>
                    <a:srgbClr val="232F63"/>
                  </a:solidFill>
                  <a:latin typeface="AGOpus Mon"/>
                  <a:cs typeface="Arial"/>
                </a:rPr>
                <a:t> </a:t>
              </a:r>
              <a:r>
                <a:rPr sz="1067" b="1" spc="-51" dirty="0">
                  <a:solidFill>
                    <a:srgbClr val="232F63"/>
                  </a:solidFill>
                  <a:latin typeface="AGOpus Mon"/>
                  <a:cs typeface="Arial"/>
                </a:rPr>
                <a:t>ЯАМ</a:t>
              </a:r>
              <a:endParaRPr sz="1067" dirty="0">
                <a:latin typeface="AGOpus Mon"/>
                <a:cs typeface="Arial"/>
              </a:endParaRPr>
            </a:p>
          </p:txBody>
        </p:sp>
        <p:grpSp>
          <p:nvGrpSpPr>
            <p:cNvPr id="7" name="Group 6"/>
            <p:cNvGrpSpPr/>
            <p:nvPr/>
          </p:nvGrpSpPr>
          <p:grpSpPr>
            <a:xfrm>
              <a:off x="454660" y="457202"/>
              <a:ext cx="893825" cy="893825"/>
              <a:chOff x="454660" y="457202"/>
              <a:chExt cx="893825" cy="893825"/>
            </a:xfrm>
          </p:grpSpPr>
          <p:sp>
            <p:nvSpPr>
              <p:cNvPr id="8" name="object 5"/>
              <p:cNvSpPr/>
              <p:nvPr/>
            </p:nvSpPr>
            <p:spPr>
              <a:xfrm>
                <a:off x="454660" y="457202"/>
                <a:ext cx="893825" cy="893825"/>
              </a:xfrm>
              <a:custGeom>
                <a:avLst/>
                <a:gdLst/>
                <a:ahLst/>
                <a:cxnLst/>
                <a:rect l="l" t="t" r="r" b="b"/>
                <a:pathLst>
                  <a:path w="893826" h="893826">
                    <a:moveTo>
                      <a:pt x="0" y="893826"/>
                    </a:moveTo>
                    <a:lnTo>
                      <a:pt x="893826" y="893826"/>
                    </a:lnTo>
                    <a:lnTo>
                      <a:pt x="893826" y="0"/>
                    </a:lnTo>
                    <a:lnTo>
                      <a:pt x="0" y="0"/>
                    </a:lnTo>
                    <a:lnTo>
                      <a:pt x="0" y="893826"/>
                    </a:lnTo>
                    <a:close/>
                  </a:path>
                </a:pathLst>
              </a:custGeom>
              <a:solidFill>
                <a:srgbClr val="232F63"/>
              </a:solidFill>
            </p:spPr>
            <p:txBody>
              <a:bodyPr wrap="square" lIns="0" tIns="0" rIns="0" bIns="0" rtlCol="0">
                <a:noAutofit/>
              </a:bodyPr>
              <a:lstStyle/>
              <a:p>
                <a:endParaRPr sz="1733">
                  <a:latin typeface="AGOpus Mon"/>
                </a:endParaRPr>
              </a:p>
            </p:txBody>
          </p:sp>
          <p:sp>
            <p:nvSpPr>
              <p:cNvPr id="9" name="object 6"/>
              <p:cNvSpPr/>
              <p:nvPr/>
            </p:nvSpPr>
            <p:spPr>
              <a:xfrm>
                <a:off x="797838" y="525788"/>
                <a:ext cx="207468" cy="424865"/>
              </a:xfrm>
              <a:custGeom>
                <a:avLst/>
                <a:gdLst/>
                <a:ahLst/>
                <a:cxnLst/>
                <a:rect l="l" t="t" r="r" b="b"/>
                <a:pathLst>
                  <a:path w="207467" h="424865">
                    <a:moveTo>
                      <a:pt x="51879" y="135978"/>
                    </a:moveTo>
                    <a:lnTo>
                      <a:pt x="71032" y="175515"/>
                    </a:lnTo>
                    <a:lnTo>
                      <a:pt x="114982" y="187599"/>
                    </a:lnTo>
                    <a:lnTo>
                      <a:pt x="128131" y="182732"/>
                    </a:lnTo>
                    <a:lnTo>
                      <a:pt x="139319" y="174673"/>
                    </a:lnTo>
                    <a:lnTo>
                      <a:pt x="144229" y="168620"/>
                    </a:lnTo>
                    <a:lnTo>
                      <a:pt x="91549" y="168620"/>
                    </a:lnTo>
                    <a:lnTo>
                      <a:pt x="78838" y="164170"/>
                    </a:lnTo>
                    <a:lnTo>
                      <a:pt x="67715" y="156973"/>
                    </a:lnTo>
                    <a:lnTo>
                      <a:pt x="58592" y="147439"/>
                    </a:lnTo>
                    <a:lnTo>
                      <a:pt x="51879" y="135978"/>
                    </a:lnTo>
                    <a:close/>
                  </a:path>
                  <a:path w="207467" h="424865">
                    <a:moveTo>
                      <a:pt x="155587" y="135978"/>
                    </a:moveTo>
                    <a:lnTo>
                      <a:pt x="123003" y="164847"/>
                    </a:lnTo>
                    <a:lnTo>
                      <a:pt x="91549" y="168620"/>
                    </a:lnTo>
                    <a:lnTo>
                      <a:pt x="144229" y="168620"/>
                    </a:lnTo>
                    <a:lnTo>
                      <a:pt x="147996" y="163978"/>
                    </a:lnTo>
                    <a:lnTo>
                      <a:pt x="153607" y="151199"/>
                    </a:lnTo>
                    <a:lnTo>
                      <a:pt x="155600" y="136893"/>
                    </a:lnTo>
                    <a:lnTo>
                      <a:pt x="155587" y="135978"/>
                    </a:lnTo>
                    <a:close/>
                  </a:path>
                  <a:path w="207467" h="424865">
                    <a:moveTo>
                      <a:pt x="109041" y="85336"/>
                    </a:moveTo>
                    <a:lnTo>
                      <a:pt x="93158" y="87475"/>
                    </a:lnTo>
                    <a:lnTo>
                      <a:pt x="80476" y="93812"/>
                    </a:lnTo>
                    <a:lnTo>
                      <a:pt x="71488" y="103483"/>
                    </a:lnTo>
                    <a:lnTo>
                      <a:pt x="66690" y="115625"/>
                    </a:lnTo>
                    <a:lnTo>
                      <a:pt x="68556" y="132078"/>
                    </a:lnTo>
                    <a:lnTo>
                      <a:pt x="74484" y="145109"/>
                    </a:lnTo>
                    <a:lnTo>
                      <a:pt x="83660" y="154370"/>
                    </a:lnTo>
                    <a:lnTo>
                      <a:pt x="95270" y="159516"/>
                    </a:lnTo>
                    <a:lnTo>
                      <a:pt x="103733" y="160489"/>
                    </a:lnTo>
                    <a:lnTo>
                      <a:pt x="117759" y="157794"/>
                    </a:lnTo>
                    <a:lnTo>
                      <a:pt x="129399" y="150404"/>
                    </a:lnTo>
                    <a:lnTo>
                      <a:pt x="137607" y="139364"/>
                    </a:lnTo>
                    <a:lnTo>
                      <a:pt x="141336" y="125717"/>
                    </a:lnTo>
                    <a:lnTo>
                      <a:pt x="138910" y="110587"/>
                    </a:lnTo>
                    <a:lnTo>
                      <a:pt x="132096" y="98337"/>
                    </a:lnTo>
                    <a:lnTo>
                      <a:pt x="121828" y="89682"/>
                    </a:lnTo>
                    <a:lnTo>
                      <a:pt x="109041" y="85336"/>
                    </a:lnTo>
                    <a:close/>
                  </a:path>
                  <a:path w="207467" h="424865">
                    <a:moveTo>
                      <a:pt x="89585" y="23596"/>
                    </a:moveTo>
                    <a:lnTo>
                      <a:pt x="82511" y="29502"/>
                    </a:lnTo>
                    <a:lnTo>
                      <a:pt x="86055" y="34213"/>
                    </a:lnTo>
                    <a:lnTo>
                      <a:pt x="86055" y="41300"/>
                    </a:lnTo>
                    <a:lnTo>
                      <a:pt x="80162" y="42481"/>
                    </a:lnTo>
                    <a:lnTo>
                      <a:pt x="80162" y="51917"/>
                    </a:lnTo>
                    <a:lnTo>
                      <a:pt x="84306" y="65288"/>
                    </a:lnTo>
                    <a:lnTo>
                      <a:pt x="94951" y="73823"/>
                    </a:lnTo>
                    <a:lnTo>
                      <a:pt x="103733" y="75514"/>
                    </a:lnTo>
                    <a:lnTo>
                      <a:pt x="117085" y="71368"/>
                    </a:lnTo>
                    <a:lnTo>
                      <a:pt x="125614" y="60713"/>
                    </a:lnTo>
                    <a:lnTo>
                      <a:pt x="126429" y="51917"/>
                    </a:lnTo>
                    <a:lnTo>
                      <a:pt x="91706" y="51917"/>
                    </a:lnTo>
                    <a:lnTo>
                      <a:pt x="89585" y="49809"/>
                    </a:lnTo>
                    <a:lnTo>
                      <a:pt x="89585" y="42481"/>
                    </a:lnTo>
                    <a:lnTo>
                      <a:pt x="91947" y="42481"/>
                    </a:lnTo>
                    <a:lnTo>
                      <a:pt x="91947" y="30683"/>
                    </a:lnTo>
                    <a:lnTo>
                      <a:pt x="86055" y="29502"/>
                    </a:lnTo>
                    <a:lnTo>
                      <a:pt x="89585" y="23596"/>
                    </a:lnTo>
                    <a:close/>
                  </a:path>
                  <a:path w="207467" h="424865">
                    <a:moveTo>
                      <a:pt x="103733" y="0"/>
                    </a:moveTo>
                    <a:lnTo>
                      <a:pt x="96659" y="2362"/>
                    </a:lnTo>
                    <a:lnTo>
                      <a:pt x="100202" y="11798"/>
                    </a:lnTo>
                    <a:lnTo>
                      <a:pt x="100202" y="23596"/>
                    </a:lnTo>
                    <a:lnTo>
                      <a:pt x="95478" y="27127"/>
                    </a:lnTo>
                    <a:lnTo>
                      <a:pt x="95478" y="41300"/>
                    </a:lnTo>
                    <a:lnTo>
                      <a:pt x="99021" y="42481"/>
                    </a:lnTo>
                    <a:lnTo>
                      <a:pt x="99021" y="49809"/>
                    </a:lnTo>
                    <a:lnTo>
                      <a:pt x="96913" y="51917"/>
                    </a:lnTo>
                    <a:lnTo>
                      <a:pt x="110553" y="51917"/>
                    </a:lnTo>
                    <a:lnTo>
                      <a:pt x="108457" y="49809"/>
                    </a:lnTo>
                    <a:lnTo>
                      <a:pt x="108457" y="42481"/>
                    </a:lnTo>
                    <a:lnTo>
                      <a:pt x="113156" y="37757"/>
                    </a:lnTo>
                    <a:lnTo>
                      <a:pt x="113156" y="23596"/>
                    </a:lnTo>
                    <a:lnTo>
                      <a:pt x="111988" y="21234"/>
                    </a:lnTo>
                    <a:lnTo>
                      <a:pt x="104914" y="9423"/>
                    </a:lnTo>
                    <a:lnTo>
                      <a:pt x="99021" y="4711"/>
                    </a:lnTo>
                    <a:lnTo>
                      <a:pt x="103733" y="0"/>
                    </a:lnTo>
                    <a:close/>
                  </a:path>
                  <a:path w="207467" h="424865">
                    <a:moveTo>
                      <a:pt x="117881" y="23596"/>
                    </a:moveTo>
                    <a:lnTo>
                      <a:pt x="121411" y="29502"/>
                    </a:lnTo>
                    <a:lnTo>
                      <a:pt x="115519" y="30683"/>
                    </a:lnTo>
                    <a:lnTo>
                      <a:pt x="115519" y="42481"/>
                    </a:lnTo>
                    <a:lnTo>
                      <a:pt x="117881" y="42481"/>
                    </a:lnTo>
                    <a:lnTo>
                      <a:pt x="117881" y="49809"/>
                    </a:lnTo>
                    <a:lnTo>
                      <a:pt x="115760" y="51917"/>
                    </a:lnTo>
                    <a:lnTo>
                      <a:pt x="126429" y="51917"/>
                    </a:lnTo>
                    <a:lnTo>
                      <a:pt x="127304" y="42481"/>
                    </a:lnTo>
                    <a:lnTo>
                      <a:pt x="121411" y="41300"/>
                    </a:lnTo>
                    <a:lnTo>
                      <a:pt x="121411" y="34213"/>
                    </a:lnTo>
                    <a:lnTo>
                      <a:pt x="124955" y="29502"/>
                    </a:lnTo>
                    <a:lnTo>
                      <a:pt x="117881" y="23596"/>
                    </a:lnTo>
                    <a:close/>
                  </a:path>
                  <a:path w="207467" h="424865">
                    <a:moveTo>
                      <a:pt x="47155" y="198259"/>
                    </a:moveTo>
                    <a:lnTo>
                      <a:pt x="0" y="198259"/>
                    </a:lnTo>
                    <a:lnTo>
                      <a:pt x="0" y="424865"/>
                    </a:lnTo>
                    <a:lnTo>
                      <a:pt x="47155" y="424865"/>
                    </a:lnTo>
                    <a:lnTo>
                      <a:pt x="47155" y="198259"/>
                    </a:lnTo>
                    <a:close/>
                  </a:path>
                  <a:path w="207467" h="424865">
                    <a:moveTo>
                      <a:pt x="207467" y="198259"/>
                    </a:moveTo>
                    <a:lnTo>
                      <a:pt x="160312" y="198259"/>
                    </a:lnTo>
                    <a:lnTo>
                      <a:pt x="160312" y="424865"/>
                    </a:lnTo>
                    <a:lnTo>
                      <a:pt x="207467" y="424865"/>
                    </a:lnTo>
                    <a:lnTo>
                      <a:pt x="207467" y="198259"/>
                    </a:lnTo>
                    <a:close/>
                  </a:path>
                  <a:path w="207467" h="424865">
                    <a:moveTo>
                      <a:pt x="150888" y="396544"/>
                    </a:moveTo>
                    <a:lnTo>
                      <a:pt x="56591" y="396544"/>
                    </a:lnTo>
                    <a:lnTo>
                      <a:pt x="103733" y="424865"/>
                    </a:lnTo>
                    <a:lnTo>
                      <a:pt x="150888" y="396544"/>
                    </a:lnTo>
                    <a:close/>
                  </a:path>
                  <a:path w="207467" h="424865">
                    <a:moveTo>
                      <a:pt x="150901" y="368223"/>
                    </a:moveTo>
                    <a:lnTo>
                      <a:pt x="56591" y="368223"/>
                    </a:lnTo>
                    <a:lnTo>
                      <a:pt x="56591" y="387095"/>
                    </a:lnTo>
                    <a:lnTo>
                      <a:pt x="150901" y="387095"/>
                    </a:lnTo>
                    <a:lnTo>
                      <a:pt x="150901" y="368223"/>
                    </a:lnTo>
                    <a:close/>
                  </a:path>
                  <a:path w="207467" h="424865">
                    <a:moveTo>
                      <a:pt x="150888" y="198259"/>
                    </a:moveTo>
                    <a:lnTo>
                      <a:pt x="56591" y="198259"/>
                    </a:lnTo>
                    <a:lnTo>
                      <a:pt x="103733" y="226593"/>
                    </a:lnTo>
                    <a:lnTo>
                      <a:pt x="150888" y="198259"/>
                    </a:lnTo>
                    <a:close/>
                  </a:path>
                  <a:path w="207467" h="424865">
                    <a:moveTo>
                      <a:pt x="150901" y="236042"/>
                    </a:moveTo>
                    <a:lnTo>
                      <a:pt x="56591" y="236042"/>
                    </a:lnTo>
                    <a:lnTo>
                      <a:pt x="56591" y="254927"/>
                    </a:lnTo>
                    <a:lnTo>
                      <a:pt x="150901" y="254927"/>
                    </a:lnTo>
                    <a:lnTo>
                      <a:pt x="150901" y="236042"/>
                    </a:lnTo>
                    <a:close/>
                  </a:path>
                  <a:path w="207467" h="424865">
                    <a:moveTo>
                      <a:pt x="126110" y="270027"/>
                    </a:moveTo>
                    <a:lnTo>
                      <a:pt x="129527" y="274650"/>
                    </a:lnTo>
                    <a:lnTo>
                      <a:pt x="131546" y="280365"/>
                    </a:lnTo>
                    <a:lnTo>
                      <a:pt x="131450" y="288875"/>
                    </a:lnTo>
                    <a:lnTo>
                      <a:pt x="126920" y="301837"/>
                    </a:lnTo>
                    <a:lnTo>
                      <a:pt x="116782" y="310963"/>
                    </a:lnTo>
                    <a:lnTo>
                      <a:pt x="102655" y="314427"/>
                    </a:lnTo>
                    <a:lnTo>
                      <a:pt x="92068" y="318172"/>
                    </a:lnTo>
                    <a:lnTo>
                      <a:pt x="85032" y="328426"/>
                    </a:lnTo>
                    <a:lnTo>
                      <a:pt x="83486" y="345434"/>
                    </a:lnTo>
                    <a:lnTo>
                      <a:pt x="92382" y="355010"/>
                    </a:lnTo>
                    <a:lnTo>
                      <a:pt x="107467" y="358628"/>
                    </a:lnTo>
                    <a:lnTo>
                      <a:pt x="121302" y="355377"/>
                    </a:lnTo>
                    <a:lnTo>
                      <a:pt x="133236" y="348370"/>
                    </a:lnTo>
                    <a:lnTo>
                      <a:pt x="135400" y="346036"/>
                    </a:lnTo>
                    <a:lnTo>
                      <a:pt x="98526" y="346036"/>
                    </a:lnTo>
                    <a:lnTo>
                      <a:pt x="94310" y="341807"/>
                    </a:lnTo>
                    <a:lnTo>
                      <a:pt x="94310" y="331368"/>
                    </a:lnTo>
                    <a:lnTo>
                      <a:pt x="98526" y="327139"/>
                    </a:lnTo>
                    <a:lnTo>
                      <a:pt x="148042" y="327139"/>
                    </a:lnTo>
                    <a:lnTo>
                      <a:pt x="148702" y="325789"/>
                    </a:lnTo>
                    <a:lnTo>
                      <a:pt x="150888" y="311569"/>
                    </a:lnTo>
                    <a:lnTo>
                      <a:pt x="149581" y="300515"/>
                    </a:lnTo>
                    <a:lnTo>
                      <a:pt x="144666" y="288160"/>
                    </a:lnTo>
                    <a:lnTo>
                      <a:pt x="136648" y="277803"/>
                    </a:lnTo>
                    <a:lnTo>
                      <a:pt x="126110" y="270027"/>
                    </a:lnTo>
                    <a:close/>
                  </a:path>
                  <a:path w="207467" h="424865">
                    <a:moveTo>
                      <a:pt x="91552" y="265996"/>
                    </a:moveTo>
                    <a:lnTo>
                      <a:pt x="59048" y="305339"/>
                    </a:lnTo>
                    <a:lnTo>
                      <a:pt x="57895" y="322621"/>
                    </a:lnTo>
                    <a:lnTo>
                      <a:pt x="62805" y="334975"/>
                    </a:lnTo>
                    <a:lnTo>
                      <a:pt x="70819" y="345329"/>
                    </a:lnTo>
                    <a:lnTo>
                      <a:pt x="81356" y="353110"/>
                    </a:lnTo>
                    <a:lnTo>
                      <a:pt x="77939" y="348487"/>
                    </a:lnTo>
                    <a:lnTo>
                      <a:pt x="75920" y="342772"/>
                    </a:lnTo>
                    <a:lnTo>
                      <a:pt x="75920" y="336588"/>
                    </a:lnTo>
                    <a:lnTo>
                      <a:pt x="77245" y="328251"/>
                    </a:lnTo>
                    <a:lnTo>
                      <a:pt x="83710" y="318001"/>
                    </a:lnTo>
                    <a:lnTo>
                      <a:pt x="95447" y="310589"/>
                    </a:lnTo>
                    <a:lnTo>
                      <a:pt x="112338" y="306942"/>
                    </a:lnTo>
                    <a:lnTo>
                      <a:pt x="122043" y="298162"/>
                    </a:lnTo>
                    <a:lnTo>
                      <a:pt x="122574" y="295986"/>
                    </a:lnTo>
                    <a:lnTo>
                      <a:pt x="98526" y="295986"/>
                    </a:lnTo>
                    <a:lnTo>
                      <a:pt x="94310" y="291757"/>
                    </a:lnTo>
                    <a:lnTo>
                      <a:pt x="94310" y="281330"/>
                    </a:lnTo>
                    <a:lnTo>
                      <a:pt x="98526" y="277101"/>
                    </a:lnTo>
                    <a:lnTo>
                      <a:pt x="122641" y="277101"/>
                    </a:lnTo>
                    <a:lnTo>
                      <a:pt x="121026" y="273754"/>
                    </a:lnTo>
                    <a:lnTo>
                      <a:pt x="109911" y="267447"/>
                    </a:lnTo>
                    <a:lnTo>
                      <a:pt x="91552" y="265996"/>
                    </a:lnTo>
                    <a:close/>
                  </a:path>
                  <a:path w="207467" h="424865">
                    <a:moveTo>
                      <a:pt x="148042" y="327139"/>
                    </a:moveTo>
                    <a:lnTo>
                      <a:pt x="108940" y="327139"/>
                    </a:lnTo>
                    <a:lnTo>
                      <a:pt x="113156" y="331368"/>
                    </a:lnTo>
                    <a:lnTo>
                      <a:pt x="113156" y="341807"/>
                    </a:lnTo>
                    <a:lnTo>
                      <a:pt x="108940" y="346036"/>
                    </a:lnTo>
                    <a:lnTo>
                      <a:pt x="135400" y="346036"/>
                    </a:lnTo>
                    <a:lnTo>
                      <a:pt x="142593" y="338282"/>
                    </a:lnTo>
                    <a:lnTo>
                      <a:pt x="148042" y="327139"/>
                    </a:lnTo>
                    <a:close/>
                  </a:path>
                  <a:path w="207467" h="424865">
                    <a:moveTo>
                      <a:pt x="122641" y="277101"/>
                    </a:moveTo>
                    <a:lnTo>
                      <a:pt x="108940" y="277101"/>
                    </a:lnTo>
                    <a:lnTo>
                      <a:pt x="113156" y="281330"/>
                    </a:lnTo>
                    <a:lnTo>
                      <a:pt x="113156" y="291757"/>
                    </a:lnTo>
                    <a:lnTo>
                      <a:pt x="108940" y="295986"/>
                    </a:lnTo>
                    <a:lnTo>
                      <a:pt x="122574" y="295986"/>
                    </a:lnTo>
                    <a:lnTo>
                      <a:pt x="125657" y="283351"/>
                    </a:lnTo>
                    <a:lnTo>
                      <a:pt x="122641" y="277101"/>
                    </a:lnTo>
                    <a:close/>
                  </a:path>
                </a:pathLst>
              </a:custGeom>
              <a:solidFill>
                <a:srgbClr val="FFD800"/>
              </a:solidFill>
            </p:spPr>
            <p:txBody>
              <a:bodyPr wrap="square" lIns="0" tIns="0" rIns="0" bIns="0" rtlCol="0">
                <a:noAutofit/>
              </a:bodyPr>
              <a:lstStyle/>
              <a:p>
                <a:endParaRPr sz="1733">
                  <a:latin typeface="AGOpus Mon"/>
                </a:endParaRPr>
              </a:p>
            </p:txBody>
          </p:sp>
          <p:sp>
            <p:nvSpPr>
              <p:cNvPr id="10" name="object 7"/>
              <p:cNvSpPr txBox="1"/>
              <p:nvPr/>
            </p:nvSpPr>
            <p:spPr>
              <a:xfrm>
                <a:off x="491643" y="1034487"/>
                <a:ext cx="818741" cy="233679"/>
              </a:xfrm>
              <a:prstGeom prst="rect">
                <a:avLst/>
              </a:prstGeom>
            </p:spPr>
            <p:txBody>
              <a:bodyPr vert="horz" wrap="square" lIns="0" tIns="0" rIns="0" bIns="0" rtlCol="0">
                <a:noAutofit/>
              </a:bodyPr>
              <a:lstStyle/>
              <a:p>
                <a:pPr marL="19686" marR="12700" indent="-7620" algn="ctr">
                  <a:lnSpc>
                    <a:spcPct val="102899"/>
                  </a:lnSpc>
                </a:pPr>
                <a:r>
                  <a:rPr sz="667" dirty="0">
                    <a:solidFill>
                      <a:srgbClr val="FFFFFF"/>
                    </a:solidFill>
                    <a:latin typeface="AGOpus Mon"/>
                    <a:cs typeface="Arial"/>
                  </a:rPr>
                  <a:t>МОН</a:t>
                </a:r>
                <a:r>
                  <a:rPr sz="667" spc="-25" dirty="0">
                    <a:solidFill>
                      <a:srgbClr val="FFFFFF"/>
                    </a:solidFill>
                    <a:latin typeface="AGOpus Mon"/>
                    <a:cs typeface="Arial"/>
                  </a:rPr>
                  <a:t>Г</a:t>
                </a:r>
                <a:r>
                  <a:rPr sz="667" spc="-87" dirty="0">
                    <a:solidFill>
                      <a:srgbClr val="FFFFFF"/>
                    </a:solidFill>
                    <a:latin typeface="AGOpus Mon"/>
                    <a:cs typeface="Arial"/>
                  </a:rPr>
                  <a:t>О</a:t>
                </a:r>
                <a:r>
                  <a:rPr sz="667" spc="45" dirty="0">
                    <a:solidFill>
                      <a:srgbClr val="FFFFFF"/>
                    </a:solidFill>
                    <a:latin typeface="AGOpus Mon"/>
                    <a:cs typeface="Arial"/>
                  </a:rPr>
                  <a:t>Л</a:t>
                </a:r>
                <a:r>
                  <a:rPr sz="667" spc="-20" dirty="0">
                    <a:solidFill>
                      <a:srgbClr val="FFFFFF"/>
                    </a:solidFill>
                    <a:latin typeface="AGOpus Mon"/>
                    <a:cs typeface="Arial"/>
                  </a:rPr>
                  <a:t> У</a:t>
                </a:r>
                <a:r>
                  <a:rPr sz="667" spc="-11" dirty="0">
                    <a:solidFill>
                      <a:srgbClr val="FFFFFF"/>
                    </a:solidFill>
                    <a:latin typeface="AGOpus Mon"/>
                    <a:cs typeface="Arial"/>
                  </a:rPr>
                  <a:t>ЛСЫН</a:t>
                </a:r>
                <a:r>
                  <a:rPr sz="667" spc="-7" dirty="0">
                    <a:solidFill>
                      <a:srgbClr val="FFFFFF"/>
                    </a:solidFill>
                    <a:latin typeface="AGOpus Mon"/>
                    <a:cs typeface="Arial"/>
                  </a:rPr>
                  <a:t> </a:t>
                </a:r>
                <a:r>
                  <a:rPr sz="667" spc="-11" dirty="0">
                    <a:solidFill>
                      <a:srgbClr val="FFFFFF"/>
                    </a:solidFill>
                    <a:latin typeface="AGOpus Mon"/>
                    <a:cs typeface="Arial"/>
                  </a:rPr>
                  <a:t>З</a:t>
                </a:r>
                <a:r>
                  <a:rPr sz="667" spc="-16" dirty="0">
                    <a:solidFill>
                      <a:srgbClr val="FFFFFF"/>
                    </a:solidFill>
                    <a:latin typeface="AGOpus Mon"/>
                    <a:cs typeface="Arial"/>
                  </a:rPr>
                  <a:t>А</a:t>
                </a:r>
                <a:r>
                  <a:rPr sz="667" spc="-7" dirty="0">
                    <a:solidFill>
                      <a:srgbClr val="FFFFFF"/>
                    </a:solidFill>
                    <a:latin typeface="AGOpus Mon"/>
                    <a:cs typeface="Arial"/>
                  </a:rPr>
                  <a:t>СГИЙН</a:t>
                </a:r>
                <a:r>
                  <a:rPr sz="667" spc="-20" dirty="0">
                    <a:solidFill>
                      <a:srgbClr val="FFFFFF"/>
                    </a:solidFill>
                    <a:latin typeface="AGOpus Mon"/>
                    <a:cs typeface="Arial"/>
                  </a:rPr>
                  <a:t> </a:t>
                </a:r>
                <a:r>
                  <a:rPr sz="667" spc="-55" dirty="0">
                    <a:solidFill>
                      <a:srgbClr val="FFFFFF"/>
                    </a:solidFill>
                    <a:latin typeface="AGOpus Mon"/>
                    <a:cs typeface="Arial"/>
                  </a:rPr>
                  <a:t>Г</a:t>
                </a:r>
                <a:r>
                  <a:rPr sz="667" spc="-25" dirty="0">
                    <a:solidFill>
                      <a:srgbClr val="FFFFFF"/>
                    </a:solidFill>
                    <a:latin typeface="AGOpus Mon"/>
                    <a:cs typeface="Arial"/>
                  </a:rPr>
                  <a:t>А</a:t>
                </a:r>
                <a:r>
                  <a:rPr sz="667" spc="-11" dirty="0">
                    <a:solidFill>
                      <a:srgbClr val="FFFFFF"/>
                    </a:solidFill>
                    <a:latin typeface="AGOpus Mon"/>
                    <a:cs typeface="Arial"/>
                  </a:rPr>
                  <a:t>З</a:t>
                </a:r>
                <a:r>
                  <a:rPr sz="667" spc="-16" dirty="0">
                    <a:solidFill>
                      <a:srgbClr val="FFFFFF"/>
                    </a:solidFill>
                    <a:latin typeface="AGOpus Mon"/>
                    <a:cs typeface="Arial"/>
                  </a:rPr>
                  <a:t>А</a:t>
                </a:r>
                <a:r>
                  <a:rPr sz="667" spc="-25" dirty="0">
                    <a:solidFill>
                      <a:srgbClr val="FFFFFF"/>
                    </a:solidFill>
                    <a:latin typeface="AGOpus Mon"/>
                    <a:cs typeface="Arial"/>
                  </a:rPr>
                  <a:t>Р</a:t>
                </a:r>
                <a:endParaRPr sz="667" dirty="0">
                  <a:latin typeface="AGOpus Mon"/>
                  <a:cs typeface="Arial"/>
                </a:endParaRPr>
              </a:p>
            </p:txBody>
          </p:sp>
        </p:grpSp>
      </p:grpSp>
      <p:sp>
        <p:nvSpPr>
          <p:cNvPr id="11" name="Title 12"/>
          <p:cNvSpPr txBox="1">
            <a:spLocks/>
          </p:cNvSpPr>
          <p:nvPr/>
        </p:nvSpPr>
        <p:spPr>
          <a:xfrm>
            <a:off x="8001000" y="2993725"/>
            <a:ext cx="4010685" cy="381001"/>
          </a:xfrm>
          <a:prstGeom prst="rect">
            <a:avLst/>
          </a:prstGeom>
          <a:noFill/>
          <a:ln>
            <a:no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1400" b="1" dirty="0" smtClean="0">
                <a:solidFill>
                  <a:srgbClr val="002060"/>
                </a:solidFill>
                <a:latin typeface="AGOpus Mon" pitchFamily="2" charset="0"/>
                <a:cs typeface="Arial" panose="020B0604020202020204" pitchFamily="34" charset="0"/>
              </a:rPr>
              <a:t>Уул уурхай, хүнд үйлдвэрийн яам</a:t>
            </a:r>
          </a:p>
          <a:p>
            <a:r>
              <a:rPr lang="mn-MN" sz="1400" b="1" dirty="0" smtClean="0">
                <a:solidFill>
                  <a:srgbClr val="002060"/>
                </a:solidFill>
                <a:latin typeface="AGOpus Mon" pitchFamily="2" charset="0"/>
                <a:cs typeface="Arial" panose="020B0604020202020204" pitchFamily="34" charset="0"/>
              </a:rPr>
              <a:t>Н.Амартуул</a:t>
            </a:r>
            <a:endParaRPr lang="en-US" sz="1400" b="1" dirty="0" smtClean="0">
              <a:solidFill>
                <a:srgbClr val="002060"/>
              </a:solidFill>
              <a:latin typeface="AGOpus Mon" pitchFamily="2" charset="0"/>
              <a:cs typeface="Arial" panose="020B0604020202020204" pitchFamily="34" charset="0"/>
            </a:endParaRPr>
          </a:p>
        </p:txBody>
      </p:sp>
      <p:sp>
        <p:nvSpPr>
          <p:cNvPr id="12" name="Title 12"/>
          <p:cNvSpPr txBox="1">
            <a:spLocks/>
          </p:cNvSpPr>
          <p:nvPr/>
        </p:nvSpPr>
        <p:spPr>
          <a:xfrm>
            <a:off x="5410200" y="5943600"/>
            <a:ext cx="2057400" cy="381001"/>
          </a:xfrm>
          <a:prstGeom prst="rect">
            <a:avLst/>
          </a:prstGeom>
          <a:noFill/>
          <a:ln>
            <a:no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1200" b="1" dirty="0" smtClean="0">
                <a:solidFill>
                  <a:srgbClr val="002060"/>
                </a:solidFill>
                <a:latin typeface="AGOpus Mon" pitchFamily="2" charset="0"/>
                <a:cs typeface="Arial" panose="020B0604020202020204" pitchFamily="34" charset="0"/>
              </a:rPr>
              <a:t>Улаанбаатар хот </a:t>
            </a:r>
          </a:p>
          <a:p>
            <a:r>
              <a:rPr lang="mn-MN" sz="1200" b="1" dirty="0" smtClean="0">
                <a:solidFill>
                  <a:srgbClr val="002060"/>
                </a:solidFill>
                <a:latin typeface="AGOpus Mon" pitchFamily="2" charset="0"/>
                <a:cs typeface="Arial" panose="020B0604020202020204" pitchFamily="34" charset="0"/>
              </a:rPr>
              <a:t>2019 он </a:t>
            </a:r>
          </a:p>
        </p:txBody>
      </p:sp>
    </p:spTree>
    <p:extLst>
      <p:ext uri="{BB962C8B-B14F-4D97-AF65-F5344CB8AC3E}">
        <p14:creationId xmlns:p14="http://schemas.microsoft.com/office/powerpoint/2010/main" val="116552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533400" y="381000"/>
            <a:ext cx="11170470" cy="6019800"/>
          </a:xfrm>
        </p:spPr>
        <p:txBody>
          <a:bodyPr>
            <a:noAutofit/>
          </a:bodyPr>
          <a:lstStyle/>
          <a:p>
            <a:pPr marL="365760" indent="-256032" algn="ctr" eaLnBrk="1" fontAlgn="auto" hangingPunct="1">
              <a:lnSpc>
                <a:spcPct val="80000"/>
              </a:lnSpc>
              <a:spcAft>
                <a:spcPts val="0"/>
              </a:spcAft>
              <a:buNone/>
              <a:defRPr/>
            </a:pPr>
            <a:r>
              <a:rPr lang="mn-MN" sz="2400" b="1" dirty="0" smtClean="0">
                <a:solidFill>
                  <a:srgbClr val="002060"/>
                </a:solidFill>
                <a:latin typeface="AGOpus Mon" pitchFamily="2" charset="0"/>
                <a:cs typeface="Arial" pitchFamily="34" charset="0"/>
              </a:rPr>
              <a:t>УУЛ УУРХАЙН ОСОЛ ГАРАХАД НӨЛӨӨЛЖ БУЙ ХҮЧИН ЗҮЙЛС</a:t>
            </a:r>
          </a:p>
          <a:p>
            <a:pPr marL="365760" indent="-256032" algn="ctr" eaLnBrk="1" fontAlgn="auto" hangingPunct="1">
              <a:lnSpc>
                <a:spcPct val="80000"/>
              </a:lnSpc>
              <a:spcAft>
                <a:spcPts val="0"/>
              </a:spcAft>
              <a:buNone/>
              <a:defRPr/>
            </a:pPr>
            <a:endParaRPr lang="mn-MN" sz="1800" b="1" dirty="0" smtClean="0">
              <a:solidFill>
                <a:srgbClr val="002060"/>
              </a:solidFill>
              <a:latin typeface="AGOpus Mon" pitchFamily="2" charset="0"/>
              <a:cs typeface="Arial" pitchFamily="34" charset="0"/>
            </a:endParaRPr>
          </a:p>
          <a:p>
            <a:pPr marL="452628" indent="-342900" algn="just">
              <a:lnSpc>
                <a:spcPct val="100000"/>
              </a:lnSpc>
              <a:buFont typeface="Wingdings" panose="05000000000000000000" pitchFamily="2" charset="2"/>
              <a:buChar char="Ø"/>
              <a:defRPr/>
            </a:pPr>
            <a:r>
              <a:rPr lang="mn-MN" sz="2000" dirty="0" smtClean="0">
                <a:solidFill>
                  <a:srgbClr val="002060"/>
                </a:solidFill>
                <a:latin typeface="AGOpus Mon" pitchFamily="2" charset="0"/>
                <a:cs typeface="Arial" pitchFamily="34" charset="0"/>
              </a:rPr>
              <a:t>ХАБЭА-н удирдлагын тогтолцоо хангалттай бүрдээгүй</a:t>
            </a:r>
            <a:endParaRPr lang="mn-MN" sz="2000" dirty="0">
              <a:solidFill>
                <a:srgbClr val="002060"/>
              </a:solidFill>
              <a:latin typeface="AGOpus Mon" pitchFamily="2" charset="0"/>
              <a:cs typeface="Arial" pitchFamily="34" charset="0"/>
            </a:endParaRPr>
          </a:p>
          <a:p>
            <a:pPr marL="452628" indent="-342900" algn="just" eaLnBrk="1" fontAlgn="auto" hangingPunct="1">
              <a:lnSpc>
                <a:spcPct val="100000"/>
              </a:lnSpc>
              <a:spcAft>
                <a:spcPts val="0"/>
              </a:spcAft>
              <a:buFont typeface="Wingdings" panose="05000000000000000000" pitchFamily="2" charset="2"/>
              <a:buChar char="Ø"/>
              <a:defRPr/>
            </a:pPr>
            <a:r>
              <a:rPr lang="mn-MN" sz="2000" dirty="0" smtClean="0">
                <a:solidFill>
                  <a:srgbClr val="002060"/>
                </a:solidFill>
                <a:latin typeface="AGOpus Mon" pitchFamily="2" charset="0"/>
                <a:cs typeface="Arial" pitchFamily="34" charset="0"/>
              </a:rPr>
              <a:t>Эрсдэлд суурилсан төрийн хяналт, шалгалт сул</a:t>
            </a:r>
          </a:p>
          <a:p>
            <a:pPr marL="452628" indent="-342900" algn="just" eaLnBrk="1" fontAlgn="auto" hangingPunct="1">
              <a:lnSpc>
                <a:spcPct val="100000"/>
              </a:lnSpc>
              <a:spcAft>
                <a:spcPts val="0"/>
              </a:spcAft>
              <a:buFont typeface="Wingdings" panose="05000000000000000000" pitchFamily="2" charset="2"/>
              <a:buChar char="Ø"/>
              <a:defRPr/>
            </a:pPr>
            <a:r>
              <a:rPr lang="mn-MN" sz="2000" dirty="0" smtClean="0">
                <a:solidFill>
                  <a:srgbClr val="002060"/>
                </a:solidFill>
                <a:latin typeface="AGOpus Mon" pitchFamily="2" charset="0"/>
                <a:cs typeface="Arial" pitchFamily="34" charset="0"/>
              </a:rPr>
              <a:t>Аж ахуйн нэгж, байгууллагын дотоод хяналт муу</a:t>
            </a:r>
          </a:p>
          <a:p>
            <a:pPr marL="452628" indent="-342900" algn="just" eaLnBrk="1" fontAlgn="auto" hangingPunct="1">
              <a:lnSpc>
                <a:spcPct val="100000"/>
              </a:lnSpc>
              <a:spcAft>
                <a:spcPts val="0"/>
              </a:spcAft>
              <a:buFont typeface="Wingdings" panose="05000000000000000000" pitchFamily="2" charset="2"/>
              <a:buChar char="Ø"/>
              <a:defRPr/>
            </a:pPr>
            <a:r>
              <a:rPr lang="mn-MN" sz="2000" dirty="0" smtClean="0">
                <a:solidFill>
                  <a:srgbClr val="002060"/>
                </a:solidFill>
                <a:latin typeface="AGOpus Mon" pitchFamily="2" charset="0"/>
                <a:cs typeface="Arial" pitchFamily="34" charset="0"/>
              </a:rPr>
              <a:t>Аюулгүй ажиллагааны дүрэм журам баримталдаггүй</a:t>
            </a:r>
          </a:p>
          <a:p>
            <a:pPr marL="452628" indent="-342900" algn="just" eaLnBrk="1" fontAlgn="auto" hangingPunct="1">
              <a:lnSpc>
                <a:spcPct val="100000"/>
              </a:lnSpc>
              <a:spcAft>
                <a:spcPts val="0"/>
              </a:spcAft>
              <a:buFont typeface="Wingdings" panose="05000000000000000000" pitchFamily="2" charset="2"/>
              <a:buChar char="Ø"/>
              <a:defRPr/>
            </a:pPr>
            <a:r>
              <a:rPr lang="mn-MN" sz="2000" dirty="0" smtClean="0">
                <a:solidFill>
                  <a:srgbClr val="002060"/>
                </a:solidFill>
                <a:latin typeface="AGOpus Mon" pitchFamily="2" charset="0"/>
                <a:cs typeface="Arial" pitchFamily="34" charset="0"/>
              </a:rPr>
              <a:t>Уул </a:t>
            </a:r>
            <a:r>
              <a:rPr lang="mn-MN" sz="2000" dirty="0">
                <a:solidFill>
                  <a:srgbClr val="002060"/>
                </a:solidFill>
                <a:latin typeface="AGOpus Mon" pitchFamily="2" charset="0"/>
                <a:cs typeface="Arial" pitchFamily="34" charset="0"/>
              </a:rPr>
              <a:t>уурхайн ашиглалтын технологийн горим </a:t>
            </a:r>
            <a:r>
              <a:rPr lang="mn-MN" sz="2000" dirty="0" smtClean="0">
                <a:solidFill>
                  <a:srgbClr val="002060"/>
                </a:solidFill>
                <a:latin typeface="AGOpus Mon" pitchFamily="2" charset="0"/>
                <a:cs typeface="Arial" pitchFamily="34" charset="0"/>
              </a:rPr>
              <a:t>зөрчигдсөн</a:t>
            </a:r>
            <a:endParaRPr lang="en-US" sz="2000" dirty="0">
              <a:solidFill>
                <a:srgbClr val="002060"/>
              </a:solidFill>
              <a:latin typeface="AGOpus Mon" pitchFamily="2" charset="0"/>
              <a:cs typeface="Arial" pitchFamily="34" charset="0"/>
            </a:endParaRPr>
          </a:p>
          <a:p>
            <a:pPr marL="452628" indent="-342900" algn="just" eaLnBrk="1" fontAlgn="auto" hangingPunct="1">
              <a:lnSpc>
                <a:spcPct val="100000"/>
              </a:lnSpc>
              <a:spcAft>
                <a:spcPts val="0"/>
              </a:spcAft>
              <a:buFont typeface="Wingdings" panose="05000000000000000000" pitchFamily="2" charset="2"/>
              <a:buChar char="Ø"/>
              <a:defRPr/>
            </a:pPr>
            <a:r>
              <a:rPr lang="mn-MN" sz="2000" dirty="0" smtClean="0">
                <a:solidFill>
                  <a:srgbClr val="002060"/>
                </a:solidFill>
                <a:latin typeface="AGOpus Mon" pitchFamily="2" charset="0"/>
                <a:cs typeface="Arial" pitchFamily="34" charset="0"/>
              </a:rPr>
              <a:t>Хими</a:t>
            </a:r>
            <a:r>
              <a:rPr lang="mn-MN" sz="2000" dirty="0">
                <a:solidFill>
                  <a:srgbClr val="002060"/>
                </a:solidFill>
                <a:latin typeface="AGOpus Mon" pitchFamily="2" charset="0"/>
                <a:cs typeface="Arial" pitchFamily="34" charset="0"/>
              </a:rPr>
              <a:t>, физик, биологийн сөрөг нөлөөлөл эрүүл ахуйн зөвшөөрөгдөх хэмжээ, стандарт нормоос </a:t>
            </a:r>
            <a:r>
              <a:rPr lang="mn-MN" sz="2000" dirty="0" smtClean="0">
                <a:solidFill>
                  <a:srgbClr val="002060"/>
                </a:solidFill>
                <a:latin typeface="AGOpus Mon" pitchFamily="2" charset="0"/>
                <a:cs typeface="Arial" pitchFamily="34" charset="0"/>
              </a:rPr>
              <a:t>хэтрэх</a:t>
            </a:r>
            <a:endParaRPr lang="en-US" sz="2000" dirty="0" smtClean="0">
              <a:solidFill>
                <a:srgbClr val="002060"/>
              </a:solidFill>
              <a:latin typeface="AGOpus Mon" pitchFamily="2" charset="0"/>
              <a:cs typeface="Arial" pitchFamily="34" charset="0"/>
            </a:endParaRPr>
          </a:p>
          <a:p>
            <a:pPr marL="452628" indent="-342900" algn="just" eaLnBrk="1" fontAlgn="auto" hangingPunct="1">
              <a:lnSpc>
                <a:spcPct val="100000"/>
              </a:lnSpc>
              <a:spcAft>
                <a:spcPts val="0"/>
              </a:spcAft>
              <a:buFont typeface="Wingdings" panose="05000000000000000000" pitchFamily="2" charset="2"/>
              <a:buChar char="Ø"/>
              <a:defRPr/>
            </a:pPr>
            <a:r>
              <a:rPr lang="mn-MN" sz="2000" dirty="0" smtClean="0">
                <a:solidFill>
                  <a:srgbClr val="002060"/>
                </a:solidFill>
                <a:latin typeface="AGOpus Mon" pitchFamily="2" charset="0"/>
                <a:cs typeface="Arial" pitchFamily="34" charset="0"/>
              </a:rPr>
              <a:t>Хортой</a:t>
            </a:r>
            <a:r>
              <a:rPr lang="mn-MN" sz="2000" dirty="0">
                <a:solidFill>
                  <a:srgbClr val="002060"/>
                </a:solidFill>
                <a:latin typeface="AGOpus Mon" pitchFamily="2" charset="0"/>
                <a:cs typeface="Arial" pitchFamily="34" charset="0"/>
              </a:rPr>
              <a:t>, тэсрэх, цацраг болон биологийн идэвхэт бодисыг зөвшөөрөлгүй хэрэглэх, хадгалах, зүй бусаар харьцах, хий тоосны тэсрэлтээс урьдчилан </a:t>
            </a:r>
            <a:r>
              <a:rPr lang="mn-MN" sz="2000" dirty="0" smtClean="0">
                <a:solidFill>
                  <a:srgbClr val="002060"/>
                </a:solidFill>
                <a:latin typeface="AGOpus Mon" pitchFamily="2" charset="0"/>
                <a:cs typeface="Arial" pitchFamily="34" charset="0"/>
              </a:rPr>
              <a:t>сэргийлэхгүй</a:t>
            </a:r>
            <a:endParaRPr lang="en-US" sz="2000" dirty="0" smtClean="0">
              <a:solidFill>
                <a:srgbClr val="002060"/>
              </a:solidFill>
              <a:latin typeface="AGOpus Mon" pitchFamily="2" charset="0"/>
              <a:cs typeface="Arial" pitchFamily="34" charset="0"/>
            </a:endParaRPr>
          </a:p>
          <a:p>
            <a:pPr marL="452628" indent="-342900" algn="just" eaLnBrk="1" fontAlgn="auto" hangingPunct="1">
              <a:lnSpc>
                <a:spcPct val="100000"/>
              </a:lnSpc>
              <a:spcAft>
                <a:spcPts val="0"/>
              </a:spcAft>
              <a:buFont typeface="Wingdings" panose="05000000000000000000" pitchFamily="2" charset="2"/>
              <a:buChar char="Ø"/>
              <a:defRPr/>
            </a:pPr>
            <a:r>
              <a:rPr lang="mn-MN" sz="2000" dirty="0" smtClean="0">
                <a:solidFill>
                  <a:srgbClr val="002060"/>
                </a:solidFill>
                <a:latin typeface="AGOpus Mon" pitchFamily="2" charset="0"/>
                <a:cs typeface="Arial" pitchFamily="34" charset="0"/>
              </a:rPr>
              <a:t>Барилга</a:t>
            </a:r>
            <a:r>
              <a:rPr lang="mn-MN" sz="2000" dirty="0">
                <a:solidFill>
                  <a:srgbClr val="002060"/>
                </a:solidFill>
                <a:latin typeface="AGOpus Mon" pitchFamily="2" charset="0"/>
                <a:cs typeface="Arial" pitchFamily="34" charset="0"/>
              </a:rPr>
              <a:t>, байгууламжийн хийц, хөдөлмөрийн аюулгүй ажиллагаа, эрүүл ахуйн шаардлага хангаагүй, зохих дүгнэлт гаргуулж, ашиглах зөвшөөрөл </a:t>
            </a:r>
            <a:r>
              <a:rPr lang="mn-MN" sz="2000" dirty="0" smtClean="0">
                <a:solidFill>
                  <a:srgbClr val="002060"/>
                </a:solidFill>
                <a:latin typeface="AGOpus Mon" pitchFamily="2" charset="0"/>
                <a:cs typeface="Arial" pitchFamily="34" charset="0"/>
              </a:rPr>
              <a:t>авдаггүй</a:t>
            </a:r>
          </a:p>
          <a:p>
            <a:pPr marL="452628" indent="-342900" algn="just" eaLnBrk="1" fontAlgn="auto" hangingPunct="1">
              <a:lnSpc>
                <a:spcPct val="100000"/>
              </a:lnSpc>
              <a:spcAft>
                <a:spcPts val="0"/>
              </a:spcAft>
              <a:buFont typeface="Wingdings" panose="05000000000000000000" pitchFamily="2" charset="2"/>
              <a:buChar char="Ø"/>
              <a:defRPr/>
            </a:pPr>
            <a:r>
              <a:rPr lang="mn-MN" sz="2000" dirty="0" smtClean="0">
                <a:solidFill>
                  <a:srgbClr val="002060"/>
                </a:solidFill>
                <a:latin typeface="AGOpus Mon" pitchFamily="2" charset="0"/>
                <a:cs typeface="Arial" pitchFamily="34" charset="0"/>
              </a:rPr>
              <a:t>Галын </a:t>
            </a:r>
            <a:r>
              <a:rPr lang="mn-MN" sz="2000" dirty="0">
                <a:solidFill>
                  <a:srgbClr val="002060"/>
                </a:solidFill>
                <a:latin typeface="AGOpus Mon" pitchFamily="2" charset="0"/>
                <a:cs typeface="Arial" pitchFamily="34" charset="0"/>
              </a:rPr>
              <a:t>аюулаас урьдчилан сэргийлэх шаардлагатай арга хэмжээ авдаггүй, гал унтраах тусгай тоноглолоор хангагдаагүй</a:t>
            </a:r>
            <a:endParaRPr lang="en-US" sz="2000" dirty="0">
              <a:solidFill>
                <a:srgbClr val="002060"/>
              </a:solidFill>
              <a:latin typeface="AGOpus Mon" pitchFamily="2" charset="0"/>
              <a:cs typeface="Arial" pitchFamily="34" charset="0"/>
            </a:endParaRPr>
          </a:p>
          <a:p>
            <a:pPr marL="365760" indent="-256032" algn="ctr" eaLnBrk="1" fontAlgn="auto" hangingPunct="1">
              <a:lnSpc>
                <a:spcPct val="80000"/>
              </a:lnSpc>
              <a:spcAft>
                <a:spcPts val="0"/>
              </a:spcAft>
              <a:buNone/>
              <a:defRPr/>
            </a:pPr>
            <a:endParaRPr lang="en-US" sz="1800" b="1" dirty="0">
              <a:solidFill>
                <a:srgbClr val="002060"/>
              </a:solidFill>
              <a:latin typeface="Arial Mon" pitchFamily="34" charset="0"/>
              <a:cs typeface="Arial" pitchFamily="34" charset="0"/>
            </a:endParaRPr>
          </a:p>
          <a:p>
            <a:pPr marL="365760" indent="-256032" algn="just" eaLnBrk="1" fontAlgn="auto" hangingPunct="1">
              <a:lnSpc>
                <a:spcPct val="80000"/>
              </a:lnSpc>
              <a:spcAft>
                <a:spcPts val="0"/>
              </a:spcAft>
              <a:buFont typeface="Wingdings 3"/>
              <a:buChar char=""/>
              <a:defRPr/>
            </a:pPr>
            <a:endParaRPr lang="mn-MN" sz="1600" dirty="0">
              <a:solidFill>
                <a:srgbClr val="002060"/>
              </a:solidFill>
              <a:latin typeface="Arial Mon" pitchFamily="34" charset="0"/>
              <a:cs typeface="Arial" pitchFamily="34" charset="0"/>
            </a:endParaRPr>
          </a:p>
          <a:p>
            <a:pPr marL="365760" indent="-256032" eaLnBrk="1" fontAlgn="auto" hangingPunct="1">
              <a:lnSpc>
                <a:spcPct val="80000"/>
              </a:lnSpc>
              <a:spcAft>
                <a:spcPts val="0"/>
              </a:spcAft>
              <a:buFont typeface="Wingdings 3"/>
              <a:buChar char=""/>
              <a:defRPr/>
            </a:pPr>
            <a:endParaRPr lang="en-US" sz="1600" dirty="0">
              <a:solidFill>
                <a:srgbClr val="002060"/>
              </a:solidFill>
              <a:latin typeface="Arial Mon" pitchFamily="34" charset="0"/>
              <a:cs typeface="Arial" pitchFamily="34" charset="0"/>
            </a:endParaRPr>
          </a:p>
          <a:p>
            <a:pPr marL="365760" indent="-256032" eaLnBrk="1" fontAlgn="auto" hangingPunct="1">
              <a:lnSpc>
                <a:spcPct val="80000"/>
              </a:lnSpc>
              <a:spcAft>
                <a:spcPts val="0"/>
              </a:spcAft>
              <a:buFont typeface="Wingdings 3"/>
              <a:buChar char=""/>
              <a:defRPr/>
            </a:pPr>
            <a:endParaRPr lang="en-US" sz="1600" dirty="0">
              <a:solidFill>
                <a:srgbClr val="002060"/>
              </a:solidFill>
              <a:latin typeface="Arial Mon" pitchFamily="34" charset="0"/>
              <a:cs typeface="Arial" pitchFamily="34" charset="0"/>
            </a:endParaRPr>
          </a:p>
          <a:p>
            <a:pPr marL="365760" indent="-256032" eaLnBrk="1" fontAlgn="auto" hangingPunct="1">
              <a:lnSpc>
                <a:spcPct val="80000"/>
              </a:lnSpc>
              <a:spcAft>
                <a:spcPts val="0"/>
              </a:spcAft>
              <a:buFont typeface="Wingdings 3"/>
              <a:buChar char=""/>
              <a:defRPr/>
            </a:pPr>
            <a:endParaRPr lang="en-US" sz="900" dirty="0">
              <a:solidFill>
                <a:srgbClr val="002060"/>
              </a:solidFill>
              <a:latin typeface="Arial Mon" pitchFamily="34" charset="0"/>
              <a:cs typeface="Arial" pitchFamily="34" charset="0"/>
            </a:endParaRPr>
          </a:p>
        </p:txBody>
      </p:sp>
      <p:sp>
        <p:nvSpPr>
          <p:cNvPr id="4" name="object 16"/>
          <p:cNvSpPr/>
          <p:nvPr/>
        </p:nvSpPr>
        <p:spPr>
          <a:xfrm>
            <a:off x="395340" y="762000"/>
            <a:ext cx="11568060" cy="0"/>
          </a:xfrm>
          <a:custGeom>
            <a:avLst/>
            <a:gdLst/>
            <a:ahLst/>
            <a:cxnLst/>
            <a:rect l="l" t="t" r="r" b="b"/>
            <a:pathLst>
              <a:path w="11568061">
                <a:moveTo>
                  <a:pt x="0" y="0"/>
                </a:moveTo>
                <a:lnTo>
                  <a:pt x="11568061" y="0"/>
                </a:lnTo>
              </a:path>
            </a:pathLst>
          </a:custGeom>
          <a:ln w="6350">
            <a:solidFill>
              <a:srgbClr val="A7A9AC"/>
            </a:solidFill>
          </a:ln>
        </p:spPr>
        <p:txBody>
          <a:bodyPr wrap="square" lIns="0" tIns="0" rIns="0" bIns="0" rtlCol="0">
            <a:noAutofit/>
          </a:bodyPr>
          <a:lstStyle/>
          <a:p>
            <a:endParaRPr sz="1798">
              <a:latin typeface="AGOpus Mon" pitchFamily="2"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200" y="199932"/>
            <a:ext cx="10871200" cy="457200"/>
          </a:xfrm>
        </p:spPr>
        <p:txBody>
          <a:bodyPr>
            <a:noAutofit/>
          </a:bodyPr>
          <a:lstStyle/>
          <a:p>
            <a:pPr marL="365760" indent="-256032" algn="ctr" eaLnBrk="1" fontAlgn="auto" hangingPunct="1">
              <a:lnSpc>
                <a:spcPct val="80000"/>
              </a:lnSpc>
              <a:spcBef>
                <a:spcPts val="400"/>
              </a:spcBef>
              <a:spcAft>
                <a:spcPts val="0"/>
              </a:spcAft>
              <a:buClr>
                <a:srgbClr val="2DA2BF"/>
              </a:buClr>
              <a:buSzPct val="68000"/>
              <a:defRPr/>
            </a:pPr>
            <a:r>
              <a:rPr lang="mn-MN" sz="2000" b="1" dirty="0" smtClean="0">
                <a:solidFill>
                  <a:srgbClr val="002060"/>
                </a:solidFill>
                <a:effectLst/>
                <a:latin typeface="AGOpus Mon" pitchFamily="2" charset="0"/>
                <a:cs typeface="Arial" pitchFamily="34" charset="0"/>
              </a:rPr>
              <a:t>УУЛ УУРХАЙ, ХҮНД ҮЙЛДВЭРИЙН САЛБАРЫН ХАБЭА-Н САЛБАР ХОРОО</a:t>
            </a:r>
            <a:endParaRPr lang="mn-MN" sz="2000" b="1" dirty="0">
              <a:solidFill>
                <a:srgbClr val="002060"/>
              </a:solidFill>
              <a:effectLst/>
              <a:latin typeface="AGOpus Mon" pitchFamily="2"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42568598"/>
              </p:ext>
            </p:extLst>
          </p:nvPr>
        </p:nvGraphicFramePr>
        <p:xfrm>
          <a:off x="381000" y="777875"/>
          <a:ext cx="11277600" cy="5851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bject 16"/>
          <p:cNvSpPr/>
          <p:nvPr/>
        </p:nvSpPr>
        <p:spPr>
          <a:xfrm>
            <a:off x="381000" y="685801"/>
            <a:ext cx="11568060" cy="0"/>
          </a:xfrm>
          <a:custGeom>
            <a:avLst/>
            <a:gdLst/>
            <a:ahLst/>
            <a:cxnLst/>
            <a:rect l="l" t="t" r="r" b="b"/>
            <a:pathLst>
              <a:path w="11568061">
                <a:moveTo>
                  <a:pt x="0" y="0"/>
                </a:moveTo>
                <a:lnTo>
                  <a:pt x="11568061" y="0"/>
                </a:lnTo>
              </a:path>
            </a:pathLst>
          </a:custGeom>
          <a:ln w="6350">
            <a:solidFill>
              <a:srgbClr val="A7A9AC"/>
            </a:solidFill>
          </a:ln>
        </p:spPr>
        <p:txBody>
          <a:bodyPr wrap="square" lIns="0" tIns="0" rIns="0" bIns="0" rtlCol="0">
            <a:noAutofit/>
          </a:bodyPr>
          <a:lstStyle/>
          <a:p>
            <a:endParaRPr sz="1798">
              <a:latin typeface="AGOpus Mon" pitchFamily="2"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3300" y="459844"/>
            <a:ext cx="4953000" cy="380999"/>
          </a:xfrm>
        </p:spPr>
        <p:txBody>
          <a:bodyPr>
            <a:normAutofit fontScale="90000"/>
          </a:bodyPr>
          <a:lstStyle/>
          <a:p>
            <a:pPr algn="ctr"/>
            <a:r>
              <a:rPr lang="mn-MN" sz="2400" b="1" dirty="0" smtClean="0">
                <a:solidFill>
                  <a:srgbClr val="002060"/>
                </a:solidFill>
                <a:latin typeface="AGOpus Mon" pitchFamily="2" charset="0"/>
                <a:cs typeface="Arial" panose="020B0604020202020204" pitchFamily="34" charset="0"/>
              </a:rPr>
              <a:t>ХЭРЭГЖҮҮЛЖ БУЙ АЖЛУУД</a:t>
            </a:r>
            <a:endParaRPr lang="en-US" sz="2400" b="1" dirty="0">
              <a:solidFill>
                <a:srgbClr val="002060"/>
              </a:solidFill>
              <a:latin typeface="AGOpus Mon" pitchFamily="2" charset="0"/>
              <a:cs typeface="Arial" panose="020B0604020202020204" pitchFamily="34" charset="0"/>
            </a:endParaRPr>
          </a:p>
        </p:txBody>
      </p:sp>
      <p:sp>
        <p:nvSpPr>
          <p:cNvPr id="3" name="Content Placeholder 2"/>
          <p:cNvSpPr>
            <a:spLocks noGrp="1"/>
          </p:cNvSpPr>
          <p:nvPr>
            <p:ph idx="1"/>
          </p:nvPr>
        </p:nvSpPr>
        <p:spPr>
          <a:xfrm>
            <a:off x="381000" y="1371600"/>
            <a:ext cx="11277600" cy="3505199"/>
          </a:xfrm>
        </p:spPr>
        <p:txBody>
          <a:bodyPr>
            <a:noAutofit/>
          </a:bodyPr>
          <a:lstStyle/>
          <a:p>
            <a:pPr algn="just"/>
            <a:r>
              <a:rPr lang="mn-MN" sz="2000" dirty="0" smtClean="0">
                <a:solidFill>
                  <a:srgbClr val="002060"/>
                </a:solidFill>
                <a:latin typeface="AGOpus Mon" pitchFamily="2" charset="0"/>
              </a:rPr>
              <a:t>ОУ-ын Хөдөлмөрийн байгууллагын 176-р конвеци, ХАБЭА-н Үндэсний 5 дахь хөтөлбөрт нийцүүлэн Уул уурхай, хүнд үйлдвэрийн салбарын Хөдөлмөрийн аюулгүй байдал, эрүүл ахуйн дэд хөтөлбөрийг боловсруулж, УУХҮСайдаар батлуулан хэрэгжүүлж байна.</a:t>
            </a:r>
          </a:p>
          <a:p>
            <a:pPr algn="just"/>
            <a:r>
              <a:rPr lang="mn-MN" sz="2000" dirty="0" smtClean="0">
                <a:solidFill>
                  <a:srgbClr val="002060"/>
                </a:solidFill>
                <a:latin typeface="AGOpus Mon" pitchFamily="2" charset="0"/>
              </a:rPr>
              <a:t>2018 онд Уул уурхай, хүнд үйлдвэрийн салбарын аж ахуйн нэгж байгууллагуудын дунд ХАБЭА-н хуулийн хэрэгжилтийн судалгаа явуулж, нийт 5 удаа удирдах ажилтны олон асуудал хариуцсан ажилтнуудад сургалт явуулсан.</a:t>
            </a:r>
          </a:p>
          <a:p>
            <a:pPr algn="just"/>
            <a:r>
              <a:rPr lang="mn-MN" sz="2000" dirty="0" smtClean="0">
                <a:solidFill>
                  <a:srgbClr val="002060"/>
                </a:solidFill>
                <a:latin typeface="AGOpus Mon" pitchFamily="2" charset="0"/>
              </a:rPr>
              <a:t>Ил уурхайн аюулгүй ажиллагааны нэгдсэн дүрэм, Баяжуулах үйлдвэрийн аюулгүй ажиллагааны дүрэм, Тэсэлгээний ажлын аюулгүй ажиллагааны дүрэм зэрэг аюулгүй ажиллагааны дүрмүүдийг шинэчлэн боловсруулж байна.</a:t>
            </a:r>
          </a:p>
          <a:p>
            <a:pPr algn="just"/>
            <a:r>
              <a:rPr lang="mn-MN" sz="2000" dirty="0" smtClean="0">
                <a:solidFill>
                  <a:srgbClr val="002060"/>
                </a:solidFill>
                <a:latin typeface="AGOpus Mon" pitchFamily="2" charset="0"/>
              </a:rPr>
              <a:t>Геологи хайгуулын ажлын аюулгүй ажиллагааны дүрэм, Газрын тосны хайгуул, олборлолтын аюулгүй ажиллагааны дүрэм зэрэг аюулгүй ажиллагааны дүрмүүдийг шинээр боловсруулж байна.</a:t>
            </a:r>
            <a:endParaRPr lang="en-US" sz="2000" dirty="0">
              <a:solidFill>
                <a:srgbClr val="002060"/>
              </a:solidFill>
              <a:latin typeface="AGOpus Mon" pitchFamily="2" charset="0"/>
            </a:endParaRPr>
          </a:p>
        </p:txBody>
      </p:sp>
      <p:sp>
        <p:nvSpPr>
          <p:cNvPr id="4" name="object 16"/>
          <p:cNvSpPr/>
          <p:nvPr/>
        </p:nvSpPr>
        <p:spPr>
          <a:xfrm>
            <a:off x="381000" y="914400"/>
            <a:ext cx="11568060" cy="0"/>
          </a:xfrm>
          <a:custGeom>
            <a:avLst/>
            <a:gdLst/>
            <a:ahLst/>
            <a:cxnLst/>
            <a:rect l="l" t="t" r="r" b="b"/>
            <a:pathLst>
              <a:path w="11568061">
                <a:moveTo>
                  <a:pt x="0" y="0"/>
                </a:moveTo>
                <a:lnTo>
                  <a:pt x="11568061" y="0"/>
                </a:lnTo>
              </a:path>
            </a:pathLst>
          </a:custGeom>
          <a:ln w="6350">
            <a:solidFill>
              <a:srgbClr val="A7A9AC"/>
            </a:solidFill>
          </a:ln>
        </p:spPr>
        <p:txBody>
          <a:bodyPr wrap="square" lIns="0" tIns="0" rIns="0" bIns="0" rtlCol="0">
            <a:noAutofit/>
          </a:bodyPr>
          <a:lstStyle/>
          <a:p>
            <a:endParaRPr sz="1798">
              <a:latin typeface="AGOpus Mon" pitchFamily="2" charset="0"/>
            </a:endParaRP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35211" t="24444" r="35210" b="23334"/>
          <a:stretch/>
        </p:blipFill>
        <p:spPr>
          <a:xfrm>
            <a:off x="5105400" y="4876800"/>
            <a:ext cx="1447800" cy="1701165"/>
          </a:xfrm>
          <a:prstGeom prst="rect">
            <a:avLst/>
          </a:prstGeom>
        </p:spPr>
      </p:pic>
    </p:spTree>
    <p:extLst>
      <p:ext uri="{BB962C8B-B14F-4D97-AF65-F5344CB8AC3E}">
        <p14:creationId xmlns:p14="http://schemas.microsoft.com/office/powerpoint/2010/main" val="1065566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678147" y="457203"/>
            <a:ext cx="5098230" cy="304799"/>
          </a:xfrm>
        </p:spPr>
        <p:txBody>
          <a:bodyPr>
            <a:noAutofit/>
          </a:bodyPr>
          <a:lstStyle/>
          <a:p>
            <a:pPr algn="ctr" eaLnBrk="1" hangingPunct="1">
              <a:spcBef>
                <a:spcPts val="400"/>
              </a:spcBef>
              <a:buClr>
                <a:srgbClr val="2DA2BF"/>
              </a:buClr>
              <a:buSzPct val="68000"/>
            </a:pPr>
            <a:r>
              <a:rPr lang="mn-MN" sz="2400" b="1" dirty="0" smtClean="0">
                <a:solidFill>
                  <a:srgbClr val="002060"/>
                </a:solidFill>
                <a:latin typeface="AGOpus Mon" pitchFamily="2" charset="0"/>
                <a:cs typeface="Arial" panose="020B0604020202020204" pitchFamily="34" charset="0"/>
              </a:rPr>
              <a:t>Цаашид авч хэрэгжүүлэх арга хэмжээ</a:t>
            </a:r>
            <a:endParaRPr lang="mn-MN" sz="2400" b="1" dirty="0">
              <a:solidFill>
                <a:srgbClr val="002060"/>
              </a:solidFill>
              <a:effectLst/>
              <a:latin typeface="AGOpus Mon" pitchFamily="2" charset="0"/>
              <a:cs typeface="Arial" panose="020B0604020202020204" pitchFamily="34" charset="0"/>
            </a:endParaRPr>
          </a:p>
        </p:txBody>
      </p:sp>
      <p:sp>
        <p:nvSpPr>
          <p:cNvPr id="2" name="Content Placeholder 1"/>
          <p:cNvSpPr>
            <a:spLocks noGrp="1"/>
          </p:cNvSpPr>
          <p:nvPr>
            <p:ph idx="1"/>
          </p:nvPr>
        </p:nvSpPr>
        <p:spPr>
          <a:xfrm>
            <a:off x="491129" y="1371598"/>
            <a:ext cx="11472266" cy="3352800"/>
          </a:xfrm>
        </p:spPr>
        <p:txBody>
          <a:bodyPr>
            <a:normAutofit fontScale="62500" lnSpcReduction="20000"/>
          </a:bodyPr>
          <a:lstStyle/>
          <a:p>
            <a:pPr lvl="0">
              <a:lnSpc>
                <a:spcPct val="120000"/>
              </a:lnSpc>
            </a:pPr>
            <a:r>
              <a:rPr lang="mn-MN" dirty="0">
                <a:latin typeface="AGOpus Mon" pitchFamily="2" charset="0"/>
              </a:rPr>
              <a:t>Уул уурхайн салбарын Хөдөлмөрийн аюулгүй байдал, эрүүл ахуйн талаарх асуудалд онцгой анхаарал хандуулан салбарын харицлагатай, тогтвортой өсөлтийг хангахад Хөдөлмөрийн аюулгүй байдал, эрүүл ахуйн талаар авч хэрэгжүүлэх арга хэмжээг оновчтой төлөвлөх, </a:t>
            </a:r>
            <a:endParaRPr lang="en-US" dirty="0">
              <a:latin typeface="AGOpus Mon" pitchFamily="2" charset="0"/>
            </a:endParaRPr>
          </a:p>
          <a:p>
            <a:pPr lvl="0">
              <a:lnSpc>
                <a:spcPct val="120000"/>
              </a:lnSpc>
            </a:pPr>
            <a:r>
              <a:rPr lang="mn-MN" dirty="0">
                <a:latin typeface="AGOpus Mon" pitchFamily="2" charset="0"/>
              </a:rPr>
              <a:t>Салбарын хууль, тогтоомж болон сайдын эрх хэмжээний хүрээнд гарч буй шийдвэрүүдэд ХАБЭА-н талаарх асуудлыг нарийвчлан тусгах, хариуцлагыг нэмэгдүүлэх</a:t>
            </a:r>
            <a:endParaRPr lang="en-US" dirty="0">
              <a:latin typeface="AGOpus Mon" pitchFamily="2" charset="0"/>
            </a:endParaRPr>
          </a:p>
          <a:p>
            <a:pPr lvl="0">
              <a:lnSpc>
                <a:spcPct val="120000"/>
              </a:lnSpc>
            </a:pPr>
            <a:r>
              <a:rPr lang="mn-MN" dirty="0">
                <a:latin typeface="AGOpus Mon" pitchFamily="2" charset="0"/>
              </a:rPr>
              <a:t>Салбар хорооны үйл ажиллагааг идэвхижүүлэхэд зарцуулах хөрөнгийн хэмжээг нэмэгдүүлэх, </a:t>
            </a:r>
            <a:endParaRPr lang="en-US" dirty="0">
              <a:latin typeface="AGOpus Mon" pitchFamily="2" charset="0"/>
            </a:endParaRPr>
          </a:p>
          <a:p>
            <a:pPr lvl="0">
              <a:lnSpc>
                <a:spcPct val="120000"/>
              </a:lnSpc>
            </a:pPr>
            <a:r>
              <a:rPr lang="mn-MN" dirty="0">
                <a:latin typeface="AGOpus Mon" pitchFamily="2" charset="0"/>
              </a:rPr>
              <a:t>Салбарын хэмжээнд ХАБЭА-н чиглэлээр зөвлөн туслах, мэргэжлийн байгууллагуудтай хамтран ажиллах, ААН-үүдэд чиглэсэн сургалт, сурталчилгаа, хурал, зөвлөгөөн зохион байгуулах</a:t>
            </a:r>
            <a:r>
              <a:rPr lang="en-US" dirty="0">
                <a:latin typeface="AGOpus Mon" pitchFamily="2" charset="0"/>
              </a:rPr>
              <a:t>;</a:t>
            </a:r>
          </a:p>
          <a:p>
            <a:pPr lvl="0">
              <a:lnSpc>
                <a:spcPct val="120000"/>
              </a:lnSpc>
            </a:pPr>
            <a:r>
              <a:rPr lang="mn-MN" dirty="0">
                <a:latin typeface="AGOpus Mon" pitchFamily="2" charset="0"/>
              </a:rPr>
              <a:t>Үйлдвэрлэлийн осол, мэргэжлээс шалтгаалсан өвчнөөс урьдчилсан сэргийлэх чиглэлээр холбогдох төрийн байгууллагууд хамтран ажиллах</a:t>
            </a:r>
            <a:r>
              <a:rPr lang="en-US" dirty="0">
                <a:latin typeface="AGOpus Mon" pitchFamily="2" charset="0"/>
              </a:rPr>
              <a:t>. </a:t>
            </a:r>
            <a:endParaRPr lang="en-US" sz="2000" dirty="0"/>
          </a:p>
        </p:txBody>
      </p:sp>
      <p:sp>
        <p:nvSpPr>
          <p:cNvPr id="4" name="object 16"/>
          <p:cNvSpPr/>
          <p:nvPr/>
        </p:nvSpPr>
        <p:spPr>
          <a:xfrm>
            <a:off x="381000" y="914400"/>
            <a:ext cx="11568060" cy="0"/>
          </a:xfrm>
          <a:custGeom>
            <a:avLst/>
            <a:gdLst/>
            <a:ahLst/>
            <a:cxnLst/>
            <a:rect l="l" t="t" r="r" b="b"/>
            <a:pathLst>
              <a:path w="11568061">
                <a:moveTo>
                  <a:pt x="0" y="0"/>
                </a:moveTo>
                <a:lnTo>
                  <a:pt x="11568061" y="0"/>
                </a:lnTo>
              </a:path>
            </a:pathLst>
          </a:custGeom>
          <a:ln w="6350">
            <a:solidFill>
              <a:srgbClr val="A7A9AC"/>
            </a:solidFill>
          </a:ln>
        </p:spPr>
        <p:txBody>
          <a:bodyPr wrap="square" lIns="0" tIns="0" rIns="0" bIns="0" rtlCol="0">
            <a:noAutofit/>
          </a:bodyPr>
          <a:lstStyle/>
          <a:p>
            <a:endParaRPr sz="1798">
              <a:latin typeface="AGOpus Mon" pitchFamily="2"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9600" y="4876800"/>
            <a:ext cx="2952750" cy="1552575"/>
          </a:xfrm>
          <a:prstGeom prst="rect">
            <a:avLst/>
          </a:prstGeom>
        </p:spPr>
      </p:pic>
    </p:spTree>
    <p:extLst>
      <p:ext uri="{BB962C8B-B14F-4D97-AF65-F5344CB8AC3E}">
        <p14:creationId xmlns:p14="http://schemas.microsoft.com/office/powerpoint/2010/main" val="13009129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1" y="1175209"/>
            <a:ext cx="11963399" cy="1648760"/>
          </a:xfrm>
          <a:prstGeom prst="rect">
            <a:avLst/>
          </a:prstGeom>
        </p:spPr>
        <p:txBody>
          <a:bodyPr vert="horz" wrap="square" lIns="0" tIns="0" rIns="0" bIns="0" rtlCol="0">
            <a:noAutofit/>
          </a:bodyPr>
          <a:lstStyle/>
          <a:p>
            <a:pPr marL="12700" algn="ctr"/>
            <a:r>
              <a:rPr sz="5467" b="1" dirty="0">
                <a:ln w="0"/>
                <a:solidFill>
                  <a:srgbClr val="297FB8"/>
                </a:solidFill>
                <a:effectLst>
                  <a:outerShdw blurRad="38100" dist="19050" dir="2700000" algn="tl" rotWithShape="0">
                    <a:schemeClr val="dk1">
                      <a:alpha val="40000"/>
                    </a:schemeClr>
                  </a:outerShdw>
                </a:effectLst>
                <a:latin typeface="AGOpus Mon" pitchFamily="2" charset="0"/>
                <a:cs typeface="Arial"/>
              </a:rPr>
              <a:t>АНХААРАЛ ТАВЬСАНД </a:t>
            </a:r>
            <a:endParaRPr lang="en-US" sz="5467" b="1" dirty="0">
              <a:ln w="0"/>
              <a:solidFill>
                <a:srgbClr val="297FB8"/>
              </a:solidFill>
              <a:effectLst>
                <a:outerShdw blurRad="38100" dist="19050" dir="2700000" algn="tl" rotWithShape="0">
                  <a:schemeClr val="dk1">
                    <a:alpha val="40000"/>
                  </a:schemeClr>
                </a:outerShdw>
              </a:effectLst>
              <a:latin typeface="AGOpus Mon" pitchFamily="2" charset="0"/>
              <a:cs typeface="Arial"/>
            </a:endParaRPr>
          </a:p>
          <a:p>
            <a:pPr marL="12700" algn="ctr"/>
            <a:r>
              <a:rPr sz="5467" b="1" dirty="0">
                <a:ln w="0"/>
                <a:solidFill>
                  <a:srgbClr val="297FB8"/>
                </a:solidFill>
                <a:effectLst>
                  <a:outerShdw blurRad="38100" dist="19050" dir="2700000" algn="tl" rotWithShape="0">
                    <a:schemeClr val="dk1">
                      <a:alpha val="40000"/>
                    </a:schemeClr>
                  </a:outerShdw>
                </a:effectLst>
                <a:latin typeface="AGOpus Mon" pitchFamily="2" charset="0"/>
                <a:cs typeface="Arial"/>
              </a:rPr>
              <a:t>БАЯРЛАЛАА</a:t>
            </a:r>
          </a:p>
        </p:txBody>
      </p:sp>
      <p:grpSp>
        <p:nvGrpSpPr>
          <p:cNvPr id="13" name="Group 12"/>
          <p:cNvGrpSpPr/>
          <p:nvPr/>
        </p:nvGrpSpPr>
        <p:grpSpPr>
          <a:xfrm>
            <a:off x="1254505" y="3570045"/>
            <a:ext cx="9508371" cy="2877500"/>
            <a:chOff x="1254505" y="3570044"/>
            <a:chExt cx="9508371" cy="2877500"/>
          </a:xfrm>
        </p:grpSpPr>
        <p:sp>
          <p:nvSpPr>
            <p:cNvPr id="9" name="TextBox 8"/>
            <p:cNvSpPr txBox="1"/>
            <p:nvPr/>
          </p:nvSpPr>
          <p:spPr>
            <a:xfrm>
              <a:off x="2009938" y="3657941"/>
              <a:ext cx="8752938" cy="338554"/>
            </a:xfrm>
            <a:prstGeom prst="rect">
              <a:avLst/>
            </a:prstGeom>
            <a:noFill/>
          </p:spPr>
          <p:txBody>
            <a:bodyPr wrap="square" rtlCol="0">
              <a:spAutoFit/>
            </a:bodyPr>
            <a:lstStyle/>
            <a:p>
              <a:r>
                <a:rPr lang="mn-MN" sz="1600" dirty="0">
                  <a:latin typeface="AGOpus Mon" pitchFamily="2" charset="0"/>
                  <a:cs typeface="Arial" panose="020B0604020202020204" pitchFamily="34" charset="0"/>
                </a:rPr>
                <a:t>Монгол Улс, Улаанбаатар</a:t>
              </a:r>
              <a:r>
                <a:rPr lang="en-US" sz="1600" dirty="0">
                  <a:latin typeface="AGOpus Mon" pitchFamily="2" charset="0"/>
                  <a:cs typeface="Arial" panose="020B0604020202020204" pitchFamily="34" charset="0"/>
                </a:rPr>
                <a:t> </a:t>
              </a:r>
              <a:r>
                <a:rPr lang="mn-MN" sz="1600" dirty="0">
                  <a:latin typeface="AGOpus Mon" pitchFamily="2" charset="0"/>
                  <a:cs typeface="Arial" panose="020B0604020202020204" pitchFamily="34" charset="0"/>
                </a:rPr>
                <a:t>хот, Нэгдсэн Үндэстний гудамж 5/2, Засгийн газрын </a:t>
              </a:r>
              <a:r>
                <a:rPr lang="en-US" sz="1600" dirty="0">
                  <a:latin typeface="AGOpus Mon" pitchFamily="2" charset="0"/>
                  <a:cs typeface="Arial" panose="020B0604020202020204" pitchFamily="34" charset="0"/>
                </a:rPr>
                <a:t>II </a:t>
              </a:r>
              <a:r>
                <a:rPr lang="mn-MN" sz="1600" dirty="0">
                  <a:latin typeface="AGOpus Mon" pitchFamily="2" charset="0"/>
                  <a:cs typeface="Arial" panose="020B0604020202020204" pitchFamily="34" charset="0"/>
                </a:rPr>
                <a:t>байр </a:t>
              </a:r>
              <a:endParaRPr lang="en-US" sz="1600" dirty="0">
                <a:latin typeface="AGOpus Mon" pitchFamily="2" charset="0"/>
                <a:cs typeface="Arial" panose="020B0604020202020204" pitchFamily="34" charset="0"/>
              </a:endParaRPr>
            </a:p>
          </p:txBody>
        </p:sp>
        <p:sp>
          <p:nvSpPr>
            <p:cNvPr id="10" name="TextBox 9"/>
            <p:cNvSpPr txBox="1"/>
            <p:nvPr/>
          </p:nvSpPr>
          <p:spPr>
            <a:xfrm>
              <a:off x="2009938" y="4269137"/>
              <a:ext cx="8752938" cy="338554"/>
            </a:xfrm>
            <a:prstGeom prst="rect">
              <a:avLst/>
            </a:prstGeom>
            <a:noFill/>
          </p:spPr>
          <p:txBody>
            <a:bodyPr wrap="square" rtlCol="0">
              <a:spAutoFit/>
            </a:bodyPr>
            <a:lstStyle/>
            <a:p>
              <a:r>
                <a:rPr lang="mn-MN" sz="1600" dirty="0">
                  <a:latin typeface="AGOpus Mon" pitchFamily="2" charset="0"/>
                  <a:cs typeface="Arial" panose="020B0604020202020204" pitchFamily="34" charset="0"/>
                </a:rPr>
                <a:t>976-(51)-</a:t>
              </a:r>
              <a:r>
                <a:rPr lang="mn-MN" sz="1600" dirty="0" smtClean="0">
                  <a:latin typeface="AGOpus Mon" pitchFamily="2" charset="0"/>
                  <a:cs typeface="Arial" panose="020B0604020202020204" pitchFamily="34" charset="0"/>
                </a:rPr>
                <a:t>260631</a:t>
              </a:r>
              <a:endParaRPr lang="en-US" sz="1600" dirty="0">
                <a:latin typeface="AGOpus Mon" pitchFamily="2" charset="0"/>
                <a:cs typeface="Arial" panose="020B0604020202020204" pitchFamily="34" charset="0"/>
              </a:endParaRPr>
            </a:p>
          </p:txBody>
        </p:sp>
        <p:sp>
          <p:nvSpPr>
            <p:cNvPr id="11" name="TextBox 10"/>
            <p:cNvSpPr txBox="1"/>
            <p:nvPr/>
          </p:nvSpPr>
          <p:spPr>
            <a:xfrm>
              <a:off x="2009938" y="4848492"/>
              <a:ext cx="8752938" cy="338554"/>
            </a:xfrm>
            <a:prstGeom prst="rect">
              <a:avLst/>
            </a:prstGeom>
            <a:noFill/>
          </p:spPr>
          <p:txBody>
            <a:bodyPr wrap="square" rtlCol="0">
              <a:spAutoFit/>
            </a:bodyPr>
            <a:lstStyle/>
            <a:p>
              <a:r>
                <a:rPr lang="mn-MN" sz="1600" dirty="0">
                  <a:latin typeface="AGOpus Mon" pitchFamily="2" charset="0"/>
                  <a:cs typeface="Arial" panose="020B0604020202020204" pitchFamily="34" charset="0"/>
                </a:rPr>
                <a:t>976-(11)-318169</a:t>
              </a:r>
              <a:endParaRPr lang="en-US" sz="1600" dirty="0">
                <a:latin typeface="AGOpus Mon" pitchFamily="2" charset="0"/>
                <a:cs typeface="Arial" panose="020B0604020202020204"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64938" y="5400385"/>
              <a:ext cx="560144" cy="554480"/>
            </a:xfrm>
            <a:prstGeom prst="rect">
              <a:avLst/>
            </a:prstGeom>
          </p:spPr>
        </p:pic>
        <p:sp>
          <p:nvSpPr>
            <p:cNvPr id="12" name="TextBox 11"/>
            <p:cNvSpPr txBox="1"/>
            <p:nvPr/>
          </p:nvSpPr>
          <p:spPr>
            <a:xfrm>
              <a:off x="2000794" y="5434141"/>
              <a:ext cx="8752938" cy="338554"/>
            </a:xfrm>
            <a:prstGeom prst="rect">
              <a:avLst/>
            </a:prstGeom>
            <a:noFill/>
          </p:spPr>
          <p:txBody>
            <a:bodyPr wrap="square" rtlCol="0">
              <a:spAutoFit/>
            </a:bodyPr>
            <a:lstStyle/>
            <a:p>
              <a:r>
                <a:rPr lang="en-US" sz="1600" dirty="0">
                  <a:latin typeface="AGOpus Mon" pitchFamily="2" charset="0"/>
                  <a:cs typeface="Arial" panose="020B0604020202020204" pitchFamily="34" charset="0"/>
                  <a:hlinkClick r:id="rId4"/>
                </a:rPr>
                <a:t>info@mmhi.gov.mn</a:t>
              </a:r>
              <a:endParaRPr lang="en-US" sz="1600" dirty="0">
                <a:latin typeface="AGOpus Mon" pitchFamily="2" charset="0"/>
                <a:cs typeface="Arial" panose="020B0604020202020204" pitchFamily="34" charset="0"/>
              </a:endParaRPr>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93656" y="6033358"/>
              <a:ext cx="545715" cy="414186"/>
            </a:xfrm>
            <a:prstGeom prst="rect">
              <a:avLst/>
            </a:prstGeom>
          </p:spPr>
        </p:pic>
        <p:sp>
          <p:nvSpPr>
            <p:cNvPr id="14" name="TextBox 13"/>
            <p:cNvSpPr txBox="1"/>
            <p:nvPr/>
          </p:nvSpPr>
          <p:spPr>
            <a:xfrm>
              <a:off x="2000793" y="6080832"/>
              <a:ext cx="8752938" cy="338554"/>
            </a:xfrm>
            <a:prstGeom prst="rect">
              <a:avLst/>
            </a:prstGeom>
            <a:noFill/>
          </p:spPr>
          <p:txBody>
            <a:bodyPr wrap="square" rtlCol="0">
              <a:spAutoFit/>
            </a:bodyPr>
            <a:lstStyle/>
            <a:p>
              <a:r>
                <a:rPr lang="en-US" sz="1600" dirty="0">
                  <a:latin typeface="AGOpus Mon" pitchFamily="2" charset="0"/>
                  <a:cs typeface="Arial" panose="020B0604020202020204" pitchFamily="34" charset="0"/>
                  <a:hlinkClick r:id="rId6"/>
                </a:rPr>
                <a:t>www.mmhi.gov.mn</a:t>
              </a:r>
              <a:endParaRPr lang="en-US" sz="1600" dirty="0">
                <a:latin typeface="AGOpus Mon" pitchFamily="2" charset="0"/>
                <a:cs typeface="Arial" panose="020B0604020202020204" pitchFamily="34" charset="0"/>
              </a:endParaRPr>
            </a:p>
          </p:txBody>
        </p:sp>
        <p:pic>
          <p:nvPicPr>
            <p:cNvPr id="1028" name="Picture 4" descr="http://blueline.co.id/wp-content/uploads/2015/09/faxicon.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90112" y="4791026"/>
              <a:ext cx="541628" cy="54162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390112" y="4183148"/>
              <a:ext cx="520683" cy="520683"/>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mage result"/>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14185" b="14385"/>
            <a:stretch/>
          </p:blipFill>
          <p:spPr bwMode="auto">
            <a:xfrm>
              <a:off x="1254505" y="3570044"/>
              <a:ext cx="746288" cy="47490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10161894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Content Placeholder 4"/>
          <p:cNvSpPr txBox="1">
            <a:spLocks/>
          </p:cNvSpPr>
          <p:nvPr/>
        </p:nvSpPr>
        <p:spPr>
          <a:xfrm>
            <a:off x="472292" y="1371600"/>
            <a:ext cx="11290297" cy="2266947"/>
          </a:xfrm>
          <a:prstGeom prst="rect">
            <a:avLst/>
          </a:prstGeom>
        </p:spPr>
        <p:txBody>
          <a:bodyPr vert="horz" lIns="91440" tIns="45720" rIns="91440" bIns="45720" numCol="1" spcCol="91440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150000"/>
              </a:lnSpc>
              <a:spcBef>
                <a:spcPts val="300"/>
              </a:spcBef>
              <a:spcAft>
                <a:spcPts val="300"/>
              </a:spcAft>
              <a:buFont typeface="Wingdings" panose="05000000000000000000" pitchFamily="2" charset="2"/>
              <a:buChar char="§"/>
            </a:pPr>
            <a:r>
              <a:rPr lang="mn-MN" sz="2000" b="1" dirty="0" smtClean="0">
                <a:ln w="0"/>
                <a:solidFill>
                  <a:srgbClr val="002060"/>
                </a:solidFill>
                <a:latin typeface="AGOpus Mon" pitchFamily="2" charset="0"/>
              </a:rPr>
              <a:t>УУЛ УУРХАЙН САЛБАРЫН ӨНӨӨГИЙН БАЙДАЛ</a:t>
            </a:r>
            <a:endParaRPr lang="mn-MN" sz="2000" b="1" dirty="0">
              <a:ln w="0"/>
              <a:solidFill>
                <a:srgbClr val="002060"/>
              </a:solidFill>
              <a:latin typeface="AGOpus Mon" pitchFamily="2" charset="0"/>
            </a:endParaRPr>
          </a:p>
          <a:p>
            <a:pPr algn="just">
              <a:lnSpc>
                <a:spcPct val="150000"/>
              </a:lnSpc>
              <a:spcBef>
                <a:spcPts val="300"/>
              </a:spcBef>
              <a:spcAft>
                <a:spcPts val="300"/>
              </a:spcAft>
              <a:buFont typeface="Wingdings" panose="05000000000000000000" pitchFamily="2" charset="2"/>
              <a:buChar char="§"/>
            </a:pPr>
            <a:r>
              <a:rPr lang="mn-MN" sz="2000" b="1" dirty="0" smtClean="0">
                <a:ln w="0"/>
                <a:solidFill>
                  <a:srgbClr val="002060"/>
                </a:solidFill>
                <a:latin typeface="AGOpus Mon" pitchFamily="2" charset="0"/>
              </a:rPr>
              <a:t>УУЛ </a:t>
            </a:r>
            <a:r>
              <a:rPr lang="mn-MN" sz="2000" b="1" dirty="0">
                <a:ln w="0"/>
                <a:solidFill>
                  <a:srgbClr val="002060"/>
                </a:solidFill>
                <a:latin typeface="AGOpus Mon" pitchFamily="2" charset="0"/>
              </a:rPr>
              <a:t>УУРХАЙН САЛБАРЫН ХӨДӨЛМӨРИЙН АЮУЛГҮЙ БАЙДАЛ, ЭРҮҮЛ АХУЙН </a:t>
            </a:r>
            <a:r>
              <a:rPr lang="mn-MN" sz="2000" b="1" dirty="0" smtClean="0">
                <a:ln w="0"/>
                <a:solidFill>
                  <a:srgbClr val="002060"/>
                </a:solidFill>
                <a:latin typeface="AGOpus Mon" pitchFamily="2" charset="0"/>
              </a:rPr>
              <a:t>БОДЛОГО </a:t>
            </a:r>
            <a:r>
              <a:rPr lang="mn-MN" sz="2000" b="1" dirty="0" smtClean="0">
                <a:ln w="0"/>
                <a:solidFill>
                  <a:srgbClr val="002060"/>
                </a:solidFill>
                <a:latin typeface="AGOpus Mon" pitchFamily="2" charset="0"/>
              </a:rPr>
              <a:t>ЧИГЛЭЛ</a:t>
            </a:r>
            <a:endParaRPr lang="en-US" sz="2000" b="1" dirty="0" smtClean="0">
              <a:ln w="0"/>
              <a:solidFill>
                <a:srgbClr val="002060"/>
              </a:solidFill>
              <a:latin typeface="AGOpus Mon" pitchFamily="2" charset="0"/>
            </a:endParaRPr>
          </a:p>
          <a:p>
            <a:pPr algn="just">
              <a:lnSpc>
                <a:spcPct val="150000"/>
              </a:lnSpc>
              <a:spcBef>
                <a:spcPts val="300"/>
              </a:spcBef>
              <a:spcAft>
                <a:spcPts val="300"/>
              </a:spcAft>
              <a:buFont typeface="Wingdings" panose="05000000000000000000" pitchFamily="2" charset="2"/>
              <a:buChar char="§"/>
            </a:pPr>
            <a:r>
              <a:rPr lang="mn-MN" sz="2000" b="1" dirty="0" smtClean="0">
                <a:ln w="0"/>
                <a:solidFill>
                  <a:srgbClr val="002060"/>
                </a:solidFill>
                <a:latin typeface="AGOpus Mon" pitchFamily="2" charset="0"/>
              </a:rPr>
              <a:t>ОУХБ-ЫН 176-Р КОНВЕНЦИЙН ХЭРЭГЖИЛТ </a:t>
            </a:r>
            <a:endParaRPr lang="mn-MN" sz="2000" b="1" dirty="0" smtClean="0">
              <a:ln w="0"/>
              <a:solidFill>
                <a:srgbClr val="002060"/>
              </a:solidFill>
              <a:latin typeface="AGOpus Mon" pitchFamily="2" charset="0"/>
            </a:endParaRPr>
          </a:p>
          <a:p>
            <a:pPr algn="just">
              <a:lnSpc>
                <a:spcPct val="150000"/>
              </a:lnSpc>
              <a:spcBef>
                <a:spcPts val="300"/>
              </a:spcBef>
              <a:spcAft>
                <a:spcPts val="300"/>
              </a:spcAft>
              <a:buFont typeface="Wingdings" panose="05000000000000000000" pitchFamily="2" charset="2"/>
              <a:buChar char="§"/>
            </a:pPr>
            <a:r>
              <a:rPr lang="mn-MN" sz="2000" b="1" dirty="0" smtClean="0">
                <a:ln w="0"/>
                <a:solidFill>
                  <a:srgbClr val="002060"/>
                </a:solidFill>
                <a:latin typeface="AGOpus Mon" pitchFamily="2" charset="0"/>
              </a:rPr>
              <a:t>ХАБЭА-Н САЛБАР ХОРООНЫ ҮЙЛ АЖИЛЛАГАА</a:t>
            </a:r>
          </a:p>
        </p:txBody>
      </p:sp>
      <p:sp>
        <p:nvSpPr>
          <p:cNvPr id="5" name="object 3"/>
          <p:cNvSpPr txBox="1"/>
          <p:nvPr/>
        </p:nvSpPr>
        <p:spPr>
          <a:xfrm>
            <a:off x="4953000" y="381000"/>
            <a:ext cx="2273300" cy="381000"/>
          </a:xfrm>
          <a:prstGeom prst="rect">
            <a:avLst/>
          </a:prstGeom>
          <a:noFill/>
          <a:ln>
            <a:noFill/>
          </a:ln>
        </p:spPr>
        <p:txBody>
          <a:bodyPr vert="horz" wrap="square" lIns="0" tIns="0" rIns="0" bIns="0" rtlCol="0">
            <a:noAutofit/>
          </a:bodyPr>
          <a:lstStyle/>
          <a:p>
            <a:pPr marL="12700" algn="ctr"/>
            <a:r>
              <a:rPr lang="mn-MN" sz="3200" b="1" spc="-35" dirty="0" smtClean="0">
                <a:solidFill>
                  <a:srgbClr val="002060"/>
                </a:solidFill>
                <a:latin typeface="AGOpus Mon" pitchFamily="2" charset="0"/>
                <a:cs typeface="Arial"/>
              </a:rPr>
              <a:t>Агуулга</a:t>
            </a:r>
            <a:endParaRPr lang="mn-MN" sz="3200" b="1" spc="-35" dirty="0">
              <a:solidFill>
                <a:srgbClr val="002060"/>
              </a:solidFill>
              <a:latin typeface="AGOpus Mon" pitchFamily="2" charset="0"/>
              <a:cs typeface="Arial"/>
            </a:endParaRPr>
          </a:p>
        </p:txBody>
      </p:sp>
      <p:sp>
        <p:nvSpPr>
          <p:cNvPr id="6" name="object 16"/>
          <p:cNvSpPr/>
          <p:nvPr/>
        </p:nvSpPr>
        <p:spPr>
          <a:xfrm>
            <a:off x="472292" y="914400"/>
            <a:ext cx="11568060" cy="0"/>
          </a:xfrm>
          <a:custGeom>
            <a:avLst/>
            <a:gdLst/>
            <a:ahLst/>
            <a:cxnLst/>
            <a:rect l="l" t="t" r="r" b="b"/>
            <a:pathLst>
              <a:path w="11568061">
                <a:moveTo>
                  <a:pt x="0" y="0"/>
                </a:moveTo>
                <a:lnTo>
                  <a:pt x="11568061" y="0"/>
                </a:lnTo>
              </a:path>
            </a:pathLst>
          </a:custGeom>
          <a:ln w="6350">
            <a:solidFill>
              <a:srgbClr val="A7A9AC"/>
            </a:solidFill>
          </a:ln>
        </p:spPr>
        <p:txBody>
          <a:bodyPr wrap="square" lIns="0" tIns="0" rIns="0" bIns="0" rtlCol="0">
            <a:noAutofit/>
          </a:bodyPr>
          <a:lstStyle/>
          <a:p>
            <a:endParaRPr sz="1798">
              <a:latin typeface="AGOpus Mon" pitchFamily="2" charset="0"/>
            </a:endParaRPr>
          </a:p>
        </p:txBody>
      </p:sp>
    </p:spTree>
    <p:extLst>
      <p:ext uri="{BB962C8B-B14F-4D97-AF65-F5344CB8AC3E}">
        <p14:creationId xmlns:p14="http://schemas.microsoft.com/office/powerpoint/2010/main" val="1483641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Content Placeholder 4"/>
          <p:cNvSpPr txBox="1">
            <a:spLocks/>
          </p:cNvSpPr>
          <p:nvPr/>
        </p:nvSpPr>
        <p:spPr>
          <a:xfrm>
            <a:off x="593920" y="1447800"/>
            <a:ext cx="11294623" cy="4830762"/>
          </a:xfrm>
          <a:prstGeom prst="rect">
            <a:avLst/>
          </a:prstGeom>
        </p:spPr>
        <p:txBody>
          <a:bodyPr vert="horz" lIns="91440" tIns="45720" rIns="91440" bIns="45720" numCol="1" spcCol="91440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spcBef>
                <a:spcPts val="200"/>
              </a:spcBef>
              <a:spcAft>
                <a:spcPts val="200"/>
              </a:spcAft>
              <a:buFont typeface="Wingdings" charset="2"/>
              <a:buChar char="Ø"/>
            </a:pPr>
            <a:r>
              <a:rPr lang="mn-MN" sz="2000" dirty="0" smtClean="0">
                <a:ln w="0"/>
                <a:solidFill>
                  <a:srgbClr val="002060"/>
                </a:solidFill>
                <a:latin typeface="AGOpus Mon" pitchFamily="2" charset="0"/>
              </a:rPr>
              <a:t>Ашигт </a:t>
            </a:r>
            <a:r>
              <a:rPr lang="mn-MN" sz="2000" dirty="0">
                <a:ln w="0"/>
                <a:solidFill>
                  <a:srgbClr val="002060"/>
                </a:solidFill>
                <a:latin typeface="AGOpus Mon" pitchFamily="2" charset="0"/>
              </a:rPr>
              <a:t>малтмалын тухай хууль </a:t>
            </a:r>
          </a:p>
          <a:p>
            <a:pPr algn="just">
              <a:spcBef>
                <a:spcPts val="200"/>
              </a:spcBef>
              <a:spcAft>
                <a:spcPts val="200"/>
              </a:spcAft>
              <a:buFont typeface="Wingdings" charset="2"/>
              <a:buChar char="Ø"/>
            </a:pPr>
            <a:r>
              <a:rPr lang="mn-MN" sz="2000" dirty="0">
                <a:ln w="0"/>
                <a:solidFill>
                  <a:srgbClr val="002060"/>
                </a:solidFill>
                <a:latin typeface="AGOpus Mon" pitchFamily="2" charset="0"/>
              </a:rPr>
              <a:t>Газрын хэвлийн тухай хууль </a:t>
            </a:r>
            <a:endParaRPr lang="mn-MN" sz="2000" dirty="0" smtClean="0">
              <a:ln w="0"/>
              <a:solidFill>
                <a:srgbClr val="002060"/>
              </a:solidFill>
              <a:latin typeface="AGOpus Mon" pitchFamily="2" charset="0"/>
            </a:endParaRPr>
          </a:p>
          <a:p>
            <a:pPr algn="just">
              <a:spcBef>
                <a:spcPts val="200"/>
              </a:spcBef>
              <a:spcAft>
                <a:spcPts val="200"/>
              </a:spcAft>
              <a:buFont typeface="Wingdings" charset="2"/>
              <a:buChar char="Ø"/>
            </a:pPr>
            <a:r>
              <a:rPr lang="mn-MN" sz="2000" dirty="0">
                <a:ln w="0"/>
                <a:solidFill>
                  <a:srgbClr val="002060"/>
                </a:solidFill>
                <a:latin typeface="AGOpus Mon" pitchFamily="2" charset="0"/>
              </a:rPr>
              <a:t>Хөдөлмөрийн </a:t>
            </a:r>
            <a:r>
              <a:rPr lang="mn-MN" sz="2000" dirty="0" smtClean="0">
                <a:ln w="0"/>
                <a:solidFill>
                  <a:srgbClr val="002060"/>
                </a:solidFill>
                <a:latin typeface="AGOpus Mon" pitchFamily="2" charset="0"/>
              </a:rPr>
              <a:t>тухай </a:t>
            </a:r>
            <a:r>
              <a:rPr lang="mn-MN" sz="2000" dirty="0">
                <a:ln w="0"/>
                <a:solidFill>
                  <a:srgbClr val="002060"/>
                </a:solidFill>
                <a:latin typeface="AGOpus Mon" pitchFamily="2" charset="0"/>
              </a:rPr>
              <a:t>хууль</a:t>
            </a:r>
          </a:p>
          <a:p>
            <a:pPr algn="just">
              <a:spcBef>
                <a:spcPts val="200"/>
              </a:spcBef>
              <a:spcAft>
                <a:spcPts val="200"/>
              </a:spcAft>
              <a:buFont typeface="Wingdings" charset="2"/>
              <a:buChar char="Ø"/>
            </a:pPr>
            <a:r>
              <a:rPr lang="mn-MN" sz="2000" dirty="0">
                <a:ln w="0"/>
                <a:solidFill>
                  <a:srgbClr val="002060"/>
                </a:solidFill>
                <a:latin typeface="AGOpus Mon" pitchFamily="2" charset="0"/>
              </a:rPr>
              <a:t>Хөдөлмөрийн аюулгүй байдал, эрүүл ахуйн тухай хууль </a:t>
            </a:r>
          </a:p>
          <a:p>
            <a:pPr algn="just">
              <a:spcBef>
                <a:spcPts val="200"/>
              </a:spcBef>
              <a:spcAft>
                <a:spcPts val="200"/>
              </a:spcAft>
              <a:buFont typeface="Wingdings" charset="2"/>
              <a:buChar char="Ø"/>
            </a:pPr>
            <a:r>
              <a:rPr lang="mn-MN" sz="2000" dirty="0">
                <a:ln w="0"/>
                <a:solidFill>
                  <a:srgbClr val="002060"/>
                </a:solidFill>
                <a:latin typeface="AGOpus Mon" pitchFamily="2" charset="0"/>
              </a:rPr>
              <a:t>Тэсэрч дэлбэрэх бодис, тэсэлгээний хэрэгслийн эргэлтэнд хяналт тавих тухай хууль </a:t>
            </a:r>
          </a:p>
          <a:p>
            <a:pPr algn="just">
              <a:spcBef>
                <a:spcPts val="200"/>
              </a:spcBef>
              <a:spcAft>
                <a:spcPts val="200"/>
              </a:spcAft>
              <a:buFont typeface="Wingdings" charset="2"/>
              <a:buChar char="Ø"/>
            </a:pPr>
            <a:r>
              <a:rPr lang="mn-MN" sz="2000" dirty="0" smtClean="0">
                <a:ln w="0"/>
                <a:solidFill>
                  <a:srgbClr val="002060"/>
                </a:solidFill>
                <a:latin typeface="AGOpus Mon" pitchFamily="2" charset="0"/>
              </a:rPr>
              <a:t>Байгаль орчны багц хууль</a:t>
            </a:r>
          </a:p>
          <a:p>
            <a:pPr algn="just">
              <a:spcBef>
                <a:spcPts val="200"/>
              </a:spcBef>
              <a:spcAft>
                <a:spcPts val="200"/>
              </a:spcAft>
              <a:buFont typeface="Wingdings" charset="2"/>
              <a:buChar char="Ø"/>
            </a:pPr>
            <a:r>
              <a:rPr lang="mn-MN" sz="2000" dirty="0" smtClean="0">
                <a:ln w="0"/>
                <a:solidFill>
                  <a:srgbClr val="002060"/>
                </a:solidFill>
                <a:latin typeface="AGOpus Mon" pitchFamily="2" charset="0"/>
              </a:rPr>
              <a:t>Нийгмийн </a:t>
            </a:r>
            <a:r>
              <a:rPr lang="mn-MN" sz="2000" dirty="0">
                <a:ln w="0"/>
                <a:solidFill>
                  <a:srgbClr val="002060"/>
                </a:solidFill>
                <a:latin typeface="AGOpus Mon" pitchFamily="2" charset="0"/>
              </a:rPr>
              <a:t>даатгалын багц </a:t>
            </a:r>
            <a:r>
              <a:rPr lang="mn-MN" sz="2000" dirty="0" smtClean="0">
                <a:ln w="0"/>
                <a:solidFill>
                  <a:srgbClr val="002060"/>
                </a:solidFill>
                <a:latin typeface="AGOpus Mon" pitchFamily="2" charset="0"/>
              </a:rPr>
              <a:t>хууль</a:t>
            </a:r>
          </a:p>
          <a:p>
            <a:pPr algn="just">
              <a:spcBef>
                <a:spcPts val="200"/>
              </a:spcBef>
              <a:spcAft>
                <a:spcPts val="200"/>
              </a:spcAft>
              <a:buFont typeface="Wingdings" charset="2"/>
              <a:buChar char="Ø"/>
            </a:pPr>
            <a:r>
              <a:rPr lang="mn-MN" sz="2000" dirty="0" smtClean="0">
                <a:ln w="0"/>
                <a:solidFill>
                  <a:schemeClr val="accent5">
                    <a:lumMod val="50000"/>
                  </a:schemeClr>
                </a:solidFill>
                <a:latin typeface="AGOpus Mon" pitchFamily="2" charset="0"/>
              </a:rPr>
              <a:t>Олон </a:t>
            </a:r>
            <a:r>
              <a:rPr lang="mn-MN" sz="2000" dirty="0">
                <a:ln w="0"/>
                <a:solidFill>
                  <a:schemeClr val="accent5">
                    <a:lumMod val="50000"/>
                  </a:schemeClr>
                </a:solidFill>
                <a:latin typeface="AGOpus Mon" pitchFamily="2" charset="0"/>
              </a:rPr>
              <a:t>Улсын Хөдөлмөрийн байгууллагын </a:t>
            </a:r>
            <a:r>
              <a:rPr lang="mn-MN" sz="2000" dirty="0" smtClean="0">
                <a:ln w="0"/>
                <a:solidFill>
                  <a:schemeClr val="accent5">
                    <a:lumMod val="50000"/>
                  </a:schemeClr>
                </a:solidFill>
                <a:latin typeface="AGOpus Mon" pitchFamily="2" charset="0"/>
              </a:rPr>
              <a:t>“</a:t>
            </a:r>
            <a:r>
              <a:rPr lang="mn-MN" sz="2000" dirty="0" smtClean="0">
                <a:solidFill>
                  <a:schemeClr val="accent5">
                    <a:lumMod val="50000"/>
                  </a:schemeClr>
                </a:solidFill>
                <a:latin typeface="AGOpus Mon" pitchFamily="2" charset="0"/>
              </a:rPr>
              <a:t>Хөдөлмөрийн </a:t>
            </a:r>
            <a:r>
              <a:rPr lang="mn-MN" sz="2000" dirty="0">
                <a:solidFill>
                  <a:schemeClr val="accent5">
                    <a:lumMod val="50000"/>
                  </a:schemeClr>
                </a:solidFill>
                <a:latin typeface="AGOpus Mon" pitchFamily="2" charset="0"/>
              </a:rPr>
              <a:t>аюулгүй ажиллагаа, эрүүл ахуйн тухай” 155 дугаар </a:t>
            </a:r>
            <a:r>
              <a:rPr lang="mn-MN" sz="2000" dirty="0" smtClean="0">
                <a:solidFill>
                  <a:schemeClr val="accent5">
                    <a:lumMod val="50000"/>
                  </a:schemeClr>
                </a:solidFill>
                <a:latin typeface="AGOpus Mon" pitchFamily="2" charset="0"/>
              </a:rPr>
              <a:t>конвенци</a:t>
            </a:r>
            <a:endParaRPr lang="mn-MN" sz="2000" dirty="0">
              <a:ln w="0"/>
              <a:solidFill>
                <a:schemeClr val="accent5">
                  <a:lumMod val="50000"/>
                </a:schemeClr>
              </a:solidFill>
              <a:latin typeface="AGOpus Mon" pitchFamily="2" charset="0"/>
            </a:endParaRPr>
          </a:p>
          <a:p>
            <a:pPr algn="just">
              <a:spcBef>
                <a:spcPts val="200"/>
              </a:spcBef>
              <a:spcAft>
                <a:spcPts val="200"/>
              </a:spcAft>
              <a:buFont typeface="Wingdings" charset="2"/>
              <a:buChar char="Ø"/>
            </a:pPr>
            <a:r>
              <a:rPr lang="mn-MN" sz="2000" dirty="0">
                <a:ln w="0"/>
                <a:solidFill>
                  <a:srgbClr val="002060"/>
                </a:solidFill>
                <a:latin typeface="AGOpus Mon" pitchFamily="2" charset="0"/>
              </a:rPr>
              <a:t>Олон Улсын Хөдөлмөрийн байгууллагын “Уурхай дахь аюулгүй байдал, эрүүл ахуй” 176-р конвенци </a:t>
            </a:r>
          </a:p>
        </p:txBody>
      </p:sp>
      <p:sp>
        <p:nvSpPr>
          <p:cNvPr id="4" name="object 3"/>
          <p:cNvSpPr txBox="1"/>
          <p:nvPr/>
        </p:nvSpPr>
        <p:spPr>
          <a:xfrm>
            <a:off x="3459934" y="338138"/>
            <a:ext cx="5562597" cy="695326"/>
          </a:xfrm>
          <a:prstGeom prst="rect">
            <a:avLst/>
          </a:prstGeom>
          <a:noFill/>
          <a:ln>
            <a:noFill/>
          </a:ln>
        </p:spPr>
        <p:txBody>
          <a:bodyPr vert="horz" wrap="square" lIns="0" tIns="0" rIns="0" bIns="0" rtlCol="0">
            <a:noAutofit/>
          </a:bodyPr>
          <a:lstStyle/>
          <a:p>
            <a:pPr marL="12700" algn="ctr"/>
            <a:r>
              <a:rPr lang="mn-MN" sz="2400" b="1" spc="-35" dirty="0" smtClean="0">
                <a:solidFill>
                  <a:srgbClr val="002060"/>
                </a:solidFill>
                <a:latin typeface="AGOpus Mon" pitchFamily="2" charset="0"/>
                <a:cs typeface="Arial"/>
              </a:rPr>
              <a:t>УУЛ УУРХАЙН СЛБАРЫН ХАБЭА-Н </a:t>
            </a:r>
            <a:r>
              <a:rPr lang="mn-MN" sz="2400" b="1" spc="-35" dirty="0" smtClean="0">
                <a:solidFill>
                  <a:srgbClr val="002060"/>
                </a:solidFill>
                <a:latin typeface="AGOpus Mon" pitchFamily="2" charset="0"/>
                <a:cs typeface="Arial"/>
              </a:rPr>
              <a:t>ЭРХ ЗҮЙН ОРЧИН</a:t>
            </a:r>
          </a:p>
        </p:txBody>
      </p:sp>
      <p:sp>
        <p:nvSpPr>
          <p:cNvPr id="5" name="object 16"/>
          <p:cNvSpPr/>
          <p:nvPr/>
        </p:nvSpPr>
        <p:spPr>
          <a:xfrm>
            <a:off x="533400" y="1219200"/>
            <a:ext cx="11568060" cy="0"/>
          </a:xfrm>
          <a:custGeom>
            <a:avLst/>
            <a:gdLst/>
            <a:ahLst/>
            <a:cxnLst/>
            <a:rect l="l" t="t" r="r" b="b"/>
            <a:pathLst>
              <a:path w="11568061">
                <a:moveTo>
                  <a:pt x="0" y="0"/>
                </a:moveTo>
                <a:lnTo>
                  <a:pt x="11568061" y="0"/>
                </a:lnTo>
              </a:path>
            </a:pathLst>
          </a:custGeom>
          <a:ln w="6350">
            <a:solidFill>
              <a:srgbClr val="A7A9AC"/>
            </a:solidFill>
          </a:ln>
        </p:spPr>
        <p:txBody>
          <a:bodyPr wrap="square" lIns="0" tIns="0" rIns="0" bIns="0" rtlCol="0">
            <a:noAutofit/>
          </a:bodyPr>
          <a:lstStyle/>
          <a:p>
            <a:endParaRPr sz="1798">
              <a:latin typeface="AGOpus Mon" pitchFamily="2"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73801" y="4823435"/>
            <a:ext cx="1534860" cy="1455127"/>
          </a:xfrm>
          <a:prstGeom prst="rect">
            <a:avLst/>
          </a:prstGeom>
        </p:spPr>
      </p:pic>
    </p:spTree>
    <p:extLst>
      <p:ext uri="{BB962C8B-B14F-4D97-AF65-F5344CB8AC3E}">
        <p14:creationId xmlns:p14="http://schemas.microsoft.com/office/powerpoint/2010/main" val="24468003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Content Placeholder 4"/>
          <p:cNvSpPr txBox="1">
            <a:spLocks/>
          </p:cNvSpPr>
          <p:nvPr/>
        </p:nvSpPr>
        <p:spPr>
          <a:xfrm>
            <a:off x="457203" y="1619252"/>
            <a:ext cx="11294623" cy="3714748"/>
          </a:xfrm>
          <a:prstGeom prst="rect">
            <a:avLst/>
          </a:prstGeom>
        </p:spPr>
        <p:txBody>
          <a:bodyPr vert="horz" lIns="91440" tIns="45720" rIns="91440" bIns="45720" numCol="1" spcCol="91440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spcBef>
                <a:spcPts val="200"/>
              </a:spcBef>
              <a:spcAft>
                <a:spcPts val="200"/>
              </a:spcAft>
              <a:buFont typeface="Wingdings" charset="2"/>
              <a:buChar char="Ø"/>
            </a:pPr>
            <a:r>
              <a:rPr lang="mn-MN" sz="2000" dirty="0">
                <a:ln w="0"/>
                <a:solidFill>
                  <a:srgbClr val="002060"/>
                </a:solidFill>
                <a:latin typeface="AGOpus Mon" pitchFamily="2" charset="0"/>
              </a:rPr>
              <a:t>Төрөөс эрдэс баялгийн салбарт баримтлах </a:t>
            </a:r>
            <a:r>
              <a:rPr lang="mn-MN" sz="2000" dirty="0" smtClean="0">
                <a:ln w="0"/>
                <a:solidFill>
                  <a:srgbClr val="002060"/>
                </a:solidFill>
                <a:latin typeface="AGOpus Mon" pitchFamily="2" charset="0"/>
              </a:rPr>
              <a:t>бодлого</a:t>
            </a:r>
            <a:endParaRPr lang="en-US" sz="2000" dirty="0" smtClean="0">
              <a:ln w="0"/>
              <a:solidFill>
                <a:srgbClr val="002060"/>
              </a:solidFill>
              <a:latin typeface="AGOpus Mon" pitchFamily="2" charset="0"/>
            </a:endParaRPr>
          </a:p>
          <a:p>
            <a:pPr algn="just">
              <a:spcBef>
                <a:spcPts val="200"/>
              </a:spcBef>
              <a:spcAft>
                <a:spcPts val="200"/>
              </a:spcAft>
              <a:buFont typeface="Wingdings" charset="2"/>
              <a:buChar char="Ø"/>
            </a:pPr>
            <a:r>
              <a:rPr lang="mn-MN" sz="2000" dirty="0" smtClean="0">
                <a:ln w="0"/>
                <a:solidFill>
                  <a:srgbClr val="002060"/>
                </a:solidFill>
                <a:latin typeface="AGOpus Mon" pitchFamily="2" charset="0"/>
              </a:rPr>
              <a:t>Засгийн </a:t>
            </a:r>
            <a:r>
              <a:rPr lang="mn-MN" sz="2000" dirty="0">
                <a:ln w="0"/>
                <a:solidFill>
                  <a:srgbClr val="002060"/>
                </a:solidFill>
                <a:latin typeface="AGOpus Mon" pitchFamily="2" charset="0"/>
              </a:rPr>
              <a:t>газрын 2016-2020 оны үйл ажиллагааны хөтөлбөр </a:t>
            </a:r>
            <a:endParaRPr lang="mn-MN" sz="2000" dirty="0" smtClean="0">
              <a:ln w="0"/>
              <a:solidFill>
                <a:srgbClr val="002060"/>
              </a:solidFill>
              <a:latin typeface="AGOpus Mon" pitchFamily="2" charset="0"/>
            </a:endParaRPr>
          </a:p>
          <a:p>
            <a:pPr algn="just">
              <a:spcBef>
                <a:spcPts val="200"/>
              </a:spcBef>
              <a:spcAft>
                <a:spcPts val="200"/>
              </a:spcAft>
              <a:buFont typeface="Wingdings" charset="2"/>
              <a:buChar char="Ø"/>
            </a:pPr>
            <a:r>
              <a:rPr lang="mn-MN" sz="2000" dirty="0" smtClean="0">
                <a:ln w="0"/>
                <a:solidFill>
                  <a:srgbClr val="002060"/>
                </a:solidFill>
                <a:latin typeface="AGOpus Mon" pitchFamily="2" charset="0"/>
              </a:rPr>
              <a:t>Хөдөлмөрийн </a:t>
            </a:r>
            <a:r>
              <a:rPr lang="mn-MN" sz="2000" dirty="0">
                <a:ln w="0"/>
                <a:solidFill>
                  <a:srgbClr val="002060"/>
                </a:solidFill>
                <a:latin typeface="AGOpus Mon" pitchFamily="2" charset="0"/>
              </a:rPr>
              <a:t>аюулгүй байдал, эрүүл ахуйн үндэсний 5 дахь хөтөлбөр /2017</a:t>
            </a:r>
            <a:r>
              <a:rPr lang="mn-MN" sz="2000" dirty="0" smtClean="0">
                <a:ln w="0"/>
                <a:solidFill>
                  <a:srgbClr val="002060"/>
                </a:solidFill>
                <a:latin typeface="AGOpus Mon" pitchFamily="2" charset="0"/>
              </a:rPr>
              <a:t>/</a:t>
            </a:r>
          </a:p>
          <a:p>
            <a:pPr algn="just">
              <a:spcBef>
                <a:spcPts val="200"/>
              </a:spcBef>
              <a:spcAft>
                <a:spcPts val="200"/>
              </a:spcAft>
              <a:buFont typeface="Wingdings" charset="2"/>
              <a:buChar char="Ø"/>
            </a:pPr>
            <a:r>
              <a:rPr lang="mn-MN" sz="2000" dirty="0" smtClean="0">
                <a:ln w="0"/>
                <a:solidFill>
                  <a:srgbClr val="002060"/>
                </a:solidFill>
                <a:latin typeface="AGOpus Mon" pitchFamily="2" charset="0"/>
              </a:rPr>
              <a:t>Уул уурхай, хүнд үйлдвэрийн салбарын ХАБЭА-н дэд хөтөлбөр</a:t>
            </a:r>
            <a:endParaRPr lang="en-US" sz="2000" dirty="0" smtClean="0">
              <a:ln w="0"/>
              <a:solidFill>
                <a:srgbClr val="002060"/>
              </a:solidFill>
              <a:latin typeface="AGOpus Mon" pitchFamily="2" charset="0"/>
            </a:endParaRPr>
          </a:p>
          <a:p>
            <a:pPr marL="0" indent="0" algn="just">
              <a:spcBef>
                <a:spcPts val="200"/>
              </a:spcBef>
              <a:spcAft>
                <a:spcPts val="200"/>
              </a:spcAft>
              <a:buNone/>
            </a:pPr>
            <a:endParaRPr lang="mn-MN" sz="2000" dirty="0">
              <a:ln w="0"/>
              <a:solidFill>
                <a:srgbClr val="002060"/>
              </a:solidFill>
              <a:latin typeface="AGOpus Mon" pitchFamily="2" charset="0"/>
            </a:endParaRPr>
          </a:p>
          <a:p>
            <a:pPr algn="just">
              <a:spcBef>
                <a:spcPts val="200"/>
              </a:spcBef>
              <a:spcAft>
                <a:spcPts val="200"/>
              </a:spcAft>
              <a:buFont typeface="Wingdings" charset="2"/>
              <a:buChar char="Ø"/>
            </a:pPr>
            <a:r>
              <a:rPr lang="mn-MN" sz="2000" dirty="0">
                <a:ln w="0"/>
                <a:solidFill>
                  <a:srgbClr val="002060"/>
                </a:solidFill>
                <a:latin typeface="AGOpus Mon" pitchFamily="2" charset="0"/>
              </a:rPr>
              <a:t>Ил уурхайн аюулгүй байдлын нэгдсэн дүрэм /2003/</a:t>
            </a:r>
          </a:p>
          <a:p>
            <a:pPr algn="just">
              <a:spcBef>
                <a:spcPts val="200"/>
              </a:spcBef>
              <a:spcAft>
                <a:spcPts val="200"/>
              </a:spcAft>
              <a:buFont typeface="Wingdings" charset="2"/>
              <a:buChar char="Ø"/>
            </a:pPr>
            <a:r>
              <a:rPr lang="mn-MN" sz="2000" dirty="0">
                <a:ln w="0"/>
                <a:solidFill>
                  <a:srgbClr val="002060"/>
                </a:solidFill>
                <a:latin typeface="AGOpus Mon" pitchFamily="2" charset="0"/>
              </a:rPr>
              <a:t>Хүдрийн далд уурхай аюулгүй ажиллагааны </a:t>
            </a:r>
            <a:r>
              <a:rPr lang="mn-MN" sz="2000" dirty="0" smtClean="0">
                <a:ln w="0"/>
                <a:solidFill>
                  <a:srgbClr val="002060"/>
                </a:solidFill>
                <a:latin typeface="AGOpus Mon" pitchFamily="2" charset="0"/>
              </a:rPr>
              <a:t>дүрэм /2015/</a:t>
            </a:r>
            <a:endParaRPr lang="mn-MN" sz="2000" dirty="0">
              <a:ln w="0"/>
              <a:solidFill>
                <a:srgbClr val="002060"/>
              </a:solidFill>
              <a:latin typeface="AGOpus Mon" pitchFamily="2" charset="0"/>
            </a:endParaRPr>
          </a:p>
          <a:p>
            <a:pPr algn="just">
              <a:spcBef>
                <a:spcPts val="200"/>
              </a:spcBef>
              <a:spcAft>
                <a:spcPts val="200"/>
              </a:spcAft>
              <a:buFont typeface="Wingdings" charset="2"/>
              <a:buChar char="Ø"/>
            </a:pPr>
            <a:r>
              <a:rPr lang="mn-MN" sz="2000" dirty="0">
                <a:ln w="0"/>
                <a:solidFill>
                  <a:srgbClr val="002060"/>
                </a:solidFill>
                <a:latin typeface="AGOpus Mon" pitchFamily="2" charset="0"/>
              </a:rPr>
              <a:t>Тэсэлгээний аюулгүй ажиллагааны </a:t>
            </a:r>
            <a:r>
              <a:rPr lang="mn-MN" sz="2000" dirty="0" smtClean="0">
                <a:ln w="0"/>
                <a:solidFill>
                  <a:srgbClr val="002060"/>
                </a:solidFill>
                <a:latin typeface="AGOpus Mon" pitchFamily="2" charset="0"/>
              </a:rPr>
              <a:t>дүрэм /2006/</a:t>
            </a:r>
            <a:endParaRPr lang="mn-MN" sz="2000" dirty="0">
              <a:ln w="0"/>
              <a:solidFill>
                <a:srgbClr val="002060"/>
              </a:solidFill>
              <a:latin typeface="AGOpus Mon" pitchFamily="2" charset="0"/>
            </a:endParaRPr>
          </a:p>
          <a:p>
            <a:pPr algn="just">
              <a:spcBef>
                <a:spcPts val="200"/>
              </a:spcBef>
              <a:spcAft>
                <a:spcPts val="200"/>
              </a:spcAft>
              <a:buFont typeface="Wingdings" charset="2"/>
              <a:buChar char="Ø"/>
            </a:pPr>
            <a:r>
              <a:rPr lang="mn-MN" sz="2000" dirty="0">
                <a:ln w="0"/>
                <a:solidFill>
                  <a:srgbClr val="002060"/>
                </a:solidFill>
                <a:latin typeface="AGOpus Mon" pitchFamily="2" charset="0"/>
              </a:rPr>
              <a:t>Нүүрсний далд уурхайн аюулгүй ажиллагааны </a:t>
            </a:r>
            <a:r>
              <a:rPr lang="mn-MN" sz="2000" dirty="0" smtClean="0">
                <a:ln w="0"/>
                <a:solidFill>
                  <a:srgbClr val="002060"/>
                </a:solidFill>
                <a:latin typeface="AGOpus Mon" pitchFamily="2" charset="0"/>
              </a:rPr>
              <a:t>дүрэм/1983/</a:t>
            </a:r>
            <a:endParaRPr lang="mn-MN" sz="2000" dirty="0">
              <a:ln w="0"/>
              <a:solidFill>
                <a:srgbClr val="002060"/>
              </a:solidFill>
              <a:latin typeface="AGOpus Mon" pitchFamily="2" charset="0"/>
            </a:endParaRPr>
          </a:p>
          <a:p>
            <a:pPr algn="just">
              <a:spcBef>
                <a:spcPts val="200"/>
              </a:spcBef>
              <a:spcAft>
                <a:spcPts val="200"/>
              </a:spcAft>
              <a:buFont typeface="Wingdings" charset="2"/>
              <a:buChar char="Ø"/>
            </a:pPr>
            <a:r>
              <a:rPr lang="mn-MN" sz="2000" dirty="0">
                <a:ln w="0"/>
                <a:solidFill>
                  <a:srgbClr val="002060"/>
                </a:solidFill>
                <a:latin typeface="AGOpus Mon" pitchFamily="2" charset="0"/>
              </a:rPr>
              <a:t>Ашигт малтмалыг баяжуулах, ялгах бутлах ба хүдэр, баяжмалыг бөөнцөглөх аюулгүй ажиллагааны нэгдсэн </a:t>
            </a:r>
            <a:r>
              <a:rPr lang="mn-MN" sz="2000" dirty="0" smtClean="0">
                <a:ln w="0"/>
                <a:solidFill>
                  <a:srgbClr val="002060"/>
                </a:solidFill>
                <a:latin typeface="AGOpus Mon" pitchFamily="2" charset="0"/>
              </a:rPr>
              <a:t>дүрэм /</a:t>
            </a:r>
            <a:r>
              <a:rPr lang="mn-MN" sz="2000" dirty="0">
                <a:ln w="0"/>
                <a:solidFill>
                  <a:srgbClr val="002060"/>
                </a:solidFill>
                <a:latin typeface="AGOpus Mon" pitchFamily="2" charset="0"/>
              </a:rPr>
              <a:t>1987/</a:t>
            </a:r>
          </a:p>
          <a:p>
            <a:pPr algn="just">
              <a:spcBef>
                <a:spcPts val="200"/>
              </a:spcBef>
              <a:spcAft>
                <a:spcPts val="200"/>
              </a:spcAft>
              <a:buFont typeface="Wingdings" charset="2"/>
              <a:buChar char="Ø"/>
            </a:pPr>
            <a:r>
              <a:rPr lang="mn-MN" sz="2000" dirty="0">
                <a:ln w="0"/>
                <a:solidFill>
                  <a:srgbClr val="002060"/>
                </a:solidFill>
                <a:latin typeface="AGOpus Mon" pitchFamily="2" charset="0"/>
              </a:rPr>
              <a:t>Бичил уурхайн аюулгүй байдлын </a:t>
            </a:r>
            <a:r>
              <a:rPr lang="mn-MN" sz="2000" dirty="0" smtClean="0">
                <a:ln w="0"/>
                <a:solidFill>
                  <a:srgbClr val="002060"/>
                </a:solidFill>
                <a:latin typeface="AGOpus Mon" pitchFamily="2" charset="0"/>
              </a:rPr>
              <a:t>дүрэм /</a:t>
            </a:r>
            <a:r>
              <a:rPr lang="mn-MN" sz="2000" dirty="0">
                <a:ln w="0"/>
                <a:solidFill>
                  <a:srgbClr val="002060"/>
                </a:solidFill>
                <a:latin typeface="AGOpus Mon" pitchFamily="2" charset="0"/>
              </a:rPr>
              <a:t>2017/</a:t>
            </a:r>
          </a:p>
          <a:p>
            <a:pPr algn="just">
              <a:spcBef>
                <a:spcPts val="200"/>
              </a:spcBef>
              <a:spcAft>
                <a:spcPts val="200"/>
              </a:spcAft>
              <a:buFont typeface="Wingdings" charset="2"/>
              <a:buChar char="Ø"/>
            </a:pPr>
            <a:endParaRPr lang="mn-MN" sz="1800" dirty="0">
              <a:ln w="0"/>
              <a:solidFill>
                <a:srgbClr val="002060"/>
              </a:solidFill>
              <a:latin typeface="AGOpus Mon" pitchFamily="2" charset="0"/>
            </a:endParaRPr>
          </a:p>
        </p:txBody>
      </p:sp>
      <p:sp>
        <p:nvSpPr>
          <p:cNvPr id="5" name="object 16"/>
          <p:cNvSpPr/>
          <p:nvPr/>
        </p:nvSpPr>
        <p:spPr>
          <a:xfrm>
            <a:off x="457203" y="1143000"/>
            <a:ext cx="11568060" cy="0"/>
          </a:xfrm>
          <a:custGeom>
            <a:avLst/>
            <a:gdLst/>
            <a:ahLst/>
            <a:cxnLst/>
            <a:rect l="l" t="t" r="r" b="b"/>
            <a:pathLst>
              <a:path w="11568061">
                <a:moveTo>
                  <a:pt x="0" y="0"/>
                </a:moveTo>
                <a:lnTo>
                  <a:pt x="11568061" y="0"/>
                </a:lnTo>
              </a:path>
            </a:pathLst>
          </a:custGeom>
          <a:ln w="6350">
            <a:solidFill>
              <a:srgbClr val="A7A9AC"/>
            </a:solidFill>
          </a:ln>
        </p:spPr>
        <p:txBody>
          <a:bodyPr wrap="square" lIns="0" tIns="0" rIns="0" bIns="0" rtlCol="0">
            <a:noAutofit/>
          </a:bodyPr>
          <a:lstStyle/>
          <a:p>
            <a:endParaRPr sz="1798">
              <a:latin typeface="AGOpus Mon" pitchFamily="2" charset="0"/>
            </a:endParaRPr>
          </a:p>
        </p:txBody>
      </p:sp>
      <p:sp>
        <p:nvSpPr>
          <p:cNvPr id="6" name="object 3"/>
          <p:cNvSpPr txBox="1"/>
          <p:nvPr/>
        </p:nvSpPr>
        <p:spPr>
          <a:xfrm>
            <a:off x="3459934" y="338138"/>
            <a:ext cx="5562597" cy="695326"/>
          </a:xfrm>
          <a:prstGeom prst="rect">
            <a:avLst/>
          </a:prstGeom>
          <a:noFill/>
          <a:ln>
            <a:noFill/>
          </a:ln>
        </p:spPr>
        <p:txBody>
          <a:bodyPr vert="horz" wrap="square" lIns="0" tIns="0" rIns="0" bIns="0" rtlCol="0">
            <a:noAutofit/>
          </a:bodyPr>
          <a:lstStyle/>
          <a:p>
            <a:pPr marL="12700" algn="ctr"/>
            <a:r>
              <a:rPr lang="mn-MN" sz="2400" b="1" spc="-35" dirty="0" smtClean="0">
                <a:solidFill>
                  <a:srgbClr val="002060"/>
                </a:solidFill>
                <a:latin typeface="AGOpus Mon" pitchFamily="2" charset="0"/>
                <a:cs typeface="Arial"/>
              </a:rPr>
              <a:t>УУЛ УУРХАЙН САЛБАРЫН ХАБЭА-Н </a:t>
            </a:r>
            <a:r>
              <a:rPr lang="mn-MN" sz="2400" b="1" spc="-35" dirty="0" smtClean="0">
                <a:solidFill>
                  <a:srgbClr val="002060"/>
                </a:solidFill>
                <a:latin typeface="AGOpus Mon" pitchFamily="2" charset="0"/>
                <a:cs typeface="Arial"/>
              </a:rPr>
              <a:t>ЭРХ ЗҮЙН ОРЧИН</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34600" y="4824410"/>
            <a:ext cx="1304925" cy="1304925"/>
          </a:xfrm>
          <a:prstGeom prst="rect">
            <a:avLst/>
          </a:prstGeom>
        </p:spPr>
      </p:pic>
    </p:spTree>
    <p:extLst>
      <p:ext uri="{BB962C8B-B14F-4D97-AF65-F5344CB8AC3E}">
        <p14:creationId xmlns:p14="http://schemas.microsoft.com/office/powerpoint/2010/main" val="37942997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5475"/>
          </a:xfrm>
        </p:spPr>
        <p:txBody>
          <a:bodyPr>
            <a:normAutofit/>
          </a:bodyPr>
          <a:lstStyle/>
          <a:p>
            <a:pPr algn="ctr"/>
            <a:r>
              <a:rPr lang="mn-MN" sz="2000" b="1" dirty="0" smtClean="0">
                <a:solidFill>
                  <a:schemeClr val="accent5">
                    <a:lumMod val="50000"/>
                  </a:schemeClr>
                </a:solidFill>
                <a:latin typeface="AGOpus Mon" pitchFamily="2" charset="0"/>
              </a:rPr>
              <a:t>“УУРХАЙ ДАХЬ АЮУЛГҮЙ БАЙДАЛ, ЭРҮҮЛ АХУЙ” 176-Р КОНВЕНЦИ</a:t>
            </a:r>
            <a:endParaRPr lang="en-US" sz="2000" b="1" dirty="0">
              <a:solidFill>
                <a:schemeClr val="accent5">
                  <a:lumMod val="50000"/>
                </a:schemeClr>
              </a:solidFill>
              <a:latin typeface="AGOpus Mon" pitchFamily="2"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20993368"/>
              </p:ext>
            </p:extLst>
          </p:nvPr>
        </p:nvGraphicFramePr>
        <p:xfrm>
          <a:off x="533400" y="990600"/>
          <a:ext cx="10972800" cy="5486400"/>
        </p:xfrm>
        <a:graphic>
          <a:graphicData uri="http://schemas.openxmlformats.org/drawingml/2006/table">
            <a:tbl>
              <a:tblPr firstRow="1" bandRow="1">
                <a:tableStyleId>{5C22544A-7EE6-4342-B048-85BDC9FD1C3A}</a:tableStyleId>
              </a:tblPr>
              <a:tblGrid>
                <a:gridCol w="1313645"/>
                <a:gridCol w="9659155"/>
              </a:tblGrid>
              <a:tr h="5486400">
                <a:tc>
                  <a:txBody>
                    <a:bodyPr/>
                    <a:lstStyle/>
                    <a:p>
                      <a:pPr algn="ctr"/>
                      <a:endParaRPr lang="mn-MN" dirty="0" smtClean="0">
                        <a:solidFill>
                          <a:schemeClr val="accent5">
                            <a:lumMod val="50000"/>
                          </a:schemeClr>
                        </a:solidFill>
                      </a:endParaRPr>
                    </a:p>
                    <a:p>
                      <a:pPr algn="ctr"/>
                      <a:endParaRPr lang="mn-MN" dirty="0" smtClean="0">
                        <a:solidFill>
                          <a:schemeClr val="accent5">
                            <a:lumMod val="50000"/>
                          </a:schemeClr>
                        </a:solidFill>
                      </a:endParaRPr>
                    </a:p>
                    <a:p>
                      <a:pPr algn="ctr"/>
                      <a:endParaRPr lang="mn-MN" dirty="0" smtClean="0">
                        <a:solidFill>
                          <a:schemeClr val="accent5">
                            <a:lumMod val="50000"/>
                          </a:schemeClr>
                        </a:solidFill>
                      </a:endParaRPr>
                    </a:p>
                    <a:p>
                      <a:pPr algn="ctr"/>
                      <a:endParaRPr lang="mn-MN" dirty="0" smtClean="0">
                        <a:solidFill>
                          <a:schemeClr val="accent5">
                            <a:lumMod val="50000"/>
                          </a:schemeClr>
                        </a:solidFill>
                      </a:endParaRPr>
                    </a:p>
                    <a:p>
                      <a:pPr algn="ctr"/>
                      <a:endParaRPr lang="mn-MN" dirty="0" smtClean="0">
                        <a:solidFill>
                          <a:schemeClr val="accent5">
                            <a:lumMod val="50000"/>
                          </a:schemeClr>
                        </a:solidFill>
                      </a:endParaRPr>
                    </a:p>
                    <a:p>
                      <a:pPr algn="ctr"/>
                      <a:endParaRPr lang="mn-MN" dirty="0" smtClean="0">
                        <a:solidFill>
                          <a:schemeClr val="accent5">
                            <a:lumMod val="50000"/>
                          </a:schemeClr>
                        </a:solidFill>
                      </a:endParaRPr>
                    </a:p>
                    <a:p>
                      <a:pPr algn="ctr"/>
                      <a:endParaRPr lang="mn-MN" dirty="0" smtClean="0">
                        <a:solidFill>
                          <a:schemeClr val="accent5">
                            <a:lumMod val="50000"/>
                          </a:schemeClr>
                        </a:solidFill>
                      </a:endParaRPr>
                    </a:p>
                    <a:p>
                      <a:pPr algn="ctr"/>
                      <a:endParaRPr lang="mn-MN" dirty="0" smtClean="0">
                        <a:solidFill>
                          <a:schemeClr val="accent5">
                            <a:lumMod val="50000"/>
                          </a:schemeClr>
                        </a:solidFill>
                      </a:endParaRPr>
                    </a:p>
                    <a:p>
                      <a:pPr algn="ctr"/>
                      <a:r>
                        <a:rPr lang="mn-MN" dirty="0" smtClean="0">
                          <a:solidFill>
                            <a:schemeClr val="accent5">
                              <a:lumMod val="50000"/>
                            </a:schemeClr>
                          </a:solidFill>
                        </a:rPr>
                        <a:t>1-р зүйл</a:t>
                      </a:r>
                      <a:endParaRPr lang="en-US" dirty="0">
                        <a:solidFill>
                          <a:schemeClr val="accent5">
                            <a:lumMod val="50000"/>
                          </a:schemeClr>
                        </a:solidFill>
                      </a:endParaRPr>
                    </a:p>
                  </a:txBody>
                  <a:tcPr>
                    <a:solidFill>
                      <a:schemeClr val="bg1">
                        <a:lumMod val="85000"/>
                      </a:schemeClr>
                    </a:solidFill>
                  </a:tcPr>
                </a:tc>
                <a:tc>
                  <a:txBody>
                    <a:bodyPr/>
                    <a:lstStyle/>
                    <a:p>
                      <a:r>
                        <a:rPr lang="en-US" dirty="0" smtClean="0">
                          <a:solidFill>
                            <a:schemeClr val="accent5">
                              <a:lumMod val="50000"/>
                            </a:schemeClr>
                          </a:solidFill>
                        </a:rPr>
                        <a:t>I</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Конвенцид</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уурхай</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гэсэн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нэр</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томъёог</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доорх</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утгаар</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ойлгоно</a:t>
                      </a:r>
                      <a:r>
                        <a:rPr lang="en-US" dirty="0" smtClean="0">
                          <a:solidFill>
                            <a:schemeClr val="accent5">
                              <a:lumMod val="50000"/>
                            </a:schemeClr>
                          </a:solidFill>
                          <a:latin typeface="AGOpus Mon" pitchFamily="2" charset="0"/>
                        </a:rPr>
                        <a:t>:</a:t>
                      </a:r>
                      <a:br>
                        <a:rPr lang="en-US" dirty="0" smtClean="0">
                          <a:solidFill>
                            <a:schemeClr val="accent5">
                              <a:lumMod val="50000"/>
                            </a:schemeClr>
                          </a:solidFill>
                          <a:latin typeface="AGOpus Mon" pitchFamily="2" charset="0"/>
                        </a:rPr>
                      </a:br>
                      <a:r>
                        <a:rPr lang="en-US" dirty="0" smtClean="0">
                          <a:solidFill>
                            <a:schemeClr val="accent5">
                              <a:lumMod val="50000"/>
                            </a:schemeClr>
                          </a:solidFill>
                          <a:latin typeface="AGOpus Mon" pitchFamily="2" charset="0"/>
                        </a:rPr>
                        <a:t/>
                      </a:r>
                      <a:br>
                        <a:rPr lang="en-US" dirty="0" smtClean="0">
                          <a:solidFill>
                            <a:schemeClr val="accent5">
                              <a:lumMod val="50000"/>
                            </a:schemeClr>
                          </a:solidFill>
                          <a:latin typeface="AGOpus Mon" pitchFamily="2" charset="0"/>
                        </a:rPr>
                      </a:br>
                      <a:r>
                        <a:rPr lang="en-US" dirty="0" smtClean="0">
                          <a:solidFill>
                            <a:schemeClr val="accent5">
                              <a:lumMod val="50000"/>
                            </a:schemeClr>
                          </a:solidFill>
                          <a:latin typeface="AGOpus Mon" pitchFamily="2" charset="0"/>
                        </a:rPr>
                        <a:t>a) </a:t>
                      </a:r>
                      <a:r>
                        <a:rPr lang="en-US" dirty="0" err="1" smtClean="0">
                          <a:solidFill>
                            <a:schemeClr val="accent5">
                              <a:lumMod val="50000"/>
                            </a:schemeClr>
                          </a:solidFill>
                          <a:latin typeface="AGOpus Mon" pitchFamily="2" charset="0"/>
                        </a:rPr>
                        <a:t>Газрын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гадаргуу</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болон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газар</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доор</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явагддаг</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дараах</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төрлийн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үйл</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ажиллагаа</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тухайлбал</a:t>
                      </a:r>
                      <a:r>
                        <a:rPr lang="en-US" dirty="0" smtClean="0">
                          <a:solidFill>
                            <a:schemeClr val="accent5">
                              <a:lumMod val="50000"/>
                            </a:schemeClr>
                          </a:solidFill>
                          <a:latin typeface="AGOpus Mon" pitchFamily="2" charset="0"/>
                        </a:rPr>
                        <a:t>,</a:t>
                      </a:r>
                      <a:br>
                        <a:rPr lang="en-US" dirty="0" smtClean="0">
                          <a:solidFill>
                            <a:schemeClr val="accent5">
                              <a:lumMod val="50000"/>
                            </a:schemeClr>
                          </a:solidFill>
                          <a:latin typeface="AGOpus Mon" pitchFamily="2" charset="0"/>
                        </a:rPr>
                      </a:br>
                      <a:r>
                        <a:rPr lang="en-US" dirty="0" err="1" smtClean="0">
                          <a:solidFill>
                            <a:schemeClr val="accent5">
                              <a:lumMod val="50000"/>
                            </a:schemeClr>
                          </a:solidFill>
                          <a:latin typeface="AGOpus Mon" pitchFamily="2" charset="0"/>
                        </a:rPr>
                        <a:t>i</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Гадаргууг</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механик</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аргаар</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хөндөн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газрын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тос</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байгалийн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хийнээс</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бусад</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ашигт</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малтмалын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хайгуул</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хийх</a:t>
                      </a:r>
                      <a:r>
                        <a:rPr lang="en-US" dirty="0" smtClean="0">
                          <a:solidFill>
                            <a:schemeClr val="accent5">
                              <a:lumMod val="50000"/>
                            </a:schemeClr>
                          </a:solidFill>
                          <a:latin typeface="AGOpus Mon" pitchFamily="2" charset="0"/>
                        </a:rPr>
                        <a:t>;</a:t>
                      </a:r>
                      <a:br>
                        <a:rPr lang="en-US" dirty="0" smtClean="0">
                          <a:solidFill>
                            <a:schemeClr val="accent5">
                              <a:lumMod val="50000"/>
                            </a:schemeClr>
                          </a:solidFill>
                          <a:latin typeface="AGOpus Mon" pitchFamily="2" charset="0"/>
                        </a:rPr>
                      </a:br>
                      <a:r>
                        <a:rPr lang="en-US" dirty="0" smtClean="0">
                          <a:solidFill>
                            <a:schemeClr val="accent5">
                              <a:lumMod val="50000"/>
                            </a:schemeClr>
                          </a:solidFill>
                          <a:latin typeface="AGOpus Mon" pitchFamily="2" charset="0"/>
                        </a:rPr>
                        <a:t>ii. </a:t>
                      </a:r>
                      <a:r>
                        <a:rPr lang="en-US" dirty="0" err="1" smtClean="0">
                          <a:solidFill>
                            <a:schemeClr val="accent5">
                              <a:lumMod val="50000"/>
                            </a:schemeClr>
                          </a:solidFill>
                          <a:latin typeface="AGOpus Mon" pitchFamily="2" charset="0"/>
                        </a:rPr>
                        <a:t>Газрын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тос</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байгалийн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хийнээс</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бусад</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ашигт</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малтмал</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олборлох</a:t>
                      </a:r>
                      <a:r>
                        <a:rPr lang="en-US" dirty="0" smtClean="0">
                          <a:solidFill>
                            <a:schemeClr val="accent5">
                              <a:lumMod val="50000"/>
                            </a:schemeClr>
                          </a:solidFill>
                          <a:latin typeface="AGOpus Mon" pitchFamily="2" charset="0"/>
                        </a:rPr>
                        <a:t>;</a:t>
                      </a:r>
                      <a:br>
                        <a:rPr lang="en-US" dirty="0" smtClean="0">
                          <a:solidFill>
                            <a:schemeClr val="accent5">
                              <a:lumMod val="50000"/>
                            </a:schemeClr>
                          </a:solidFill>
                          <a:latin typeface="AGOpus Mon" pitchFamily="2" charset="0"/>
                        </a:rPr>
                      </a:br>
                      <a:r>
                        <a:rPr lang="en-US" dirty="0" smtClean="0">
                          <a:solidFill>
                            <a:schemeClr val="accent5">
                              <a:lumMod val="50000"/>
                            </a:schemeClr>
                          </a:solidFill>
                          <a:latin typeface="AGOpus Mon" pitchFamily="2" charset="0"/>
                        </a:rPr>
                        <a:t>iii. </a:t>
                      </a:r>
                      <a:r>
                        <a:rPr lang="en-US" dirty="0" err="1" smtClean="0">
                          <a:solidFill>
                            <a:schemeClr val="accent5">
                              <a:lumMod val="50000"/>
                            </a:schemeClr>
                          </a:solidFill>
                          <a:latin typeface="AGOpus Mon" pitchFamily="2" charset="0"/>
                        </a:rPr>
                        <a:t>Олборлосон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бүтээгдэхүүнийг</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бэлтгэх</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үүний</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дотор</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бутлах</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нунтаглах</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баяжуулах</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угаах</a:t>
                      </a:r>
                      <a:r>
                        <a:rPr lang="en-US" dirty="0" smtClean="0">
                          <a:solidFill>
                            <a:schemeClr val="accent5">
                              <a:lumMod val="50000"/>
                            </a:schemeClr>
                          </a:solidFill>
                          <a:latin typeface="AGOpus Mon" pitchFamily="2" charset="0"/>
                        </a:rPr>
                        <a:t>;</a:t>
                      </a:r>
                      <a:endParaRPr lang="mn-MN" dirty="0" smtClean="0">
                        <a:solidFill>
                          <a:schemeClr val="accent5">
                            <a:lumMod val="50000"/>
                          </a:schemeClr>
                        </a:solidFill>
                        <a:latin typeface="AGOpus Mon" pitchFamily="2" charset="0"/>
                      </a:endParaRPr>
                    </a:p>
                    <a:p>
                      <a:r>
                        <a:rPr lang="en-US" dirty="0" smtClean="0">
                          <a:solidFill>
                            <a:schemeClr val="accent5">
                              <a:lumMod val="50000"/>
                            </a:schemeClr>
                          </a:solidFill>
                          <a:latin typeface="AGOpus Mon" pitchFamily="2" charset="0"/>
                        </a:rPr>
                        <a:t/>
                      </a:r>
                      <a:br>
                        <a:rPr lang="en-US" dirty="0" smtClean="0">
                          <a:solidFill>
                            <a:schemeClr val="accent5">
                              <a:lumMod val="50000"/>
                            </a:schemeClr>
                          </a:solidFill>
                          <a:latin typeface="AGOpus Mon" pitchFamily="2" charset="0"/>
                        </a:rPr>
                      </a:br>
                      <a:r>
                        <a:rPr lang="en-US" dirty="0" smtClean="0">
                          <a:solidFill>
                            <a:schemeClr val="accent5">
                              <a:lumMod val="50000"/>
                            </a:schemeClr>
                          </a:solidFill>
                          <a:latin typeface="AGOpus Mon" pitchFamily="2" charset="0"/>
                        </a:rPr>
                        <a:t>b) </a:t>
                      </a:r>
                      <a:r>
                        <a:rPr lang="en-US" dirty="0" err="1" smtClean="0">
                          <a:solidFill>
                            <a:schemeClr val="accent5">
                              <a:lumMod val="50000"/>
                            </a:schemeClr>
                          </a:solidFill>
                          <a:latin typeface="AGOpus Mon" pitchFamily="2" charset="0"/>
                        </a:rPr>
                        <a:t>Өмнөх</a:t>
                      </a:r>
                      <a:r>
                        <a:rPr lang="en-US" dirty="0" smtClean="0">
                          <a:solidFill>
                            <a:schemeClr val="accent5">
                              <a:lumMod val="50000"/>
                            </a:schemeClr>
                          </a:solidFill>
                          <a:latin typeface="AGOpus Mon" pitchFamily="2" charset="0"/>
                        </a:rPr>
                        <a:t> а)-д </a:t>
                      </a:r>
                      <a:r>
                        <a:rPr lang="en-US" dirty="0" err="1" smtClean="0">
                          <a:solidFill>
                            <a:schemeClr val="accent5">
                              <a:lumMod val="50000"/>
                            </a:schemeClr>
                          </a:solidFill>
                          <a:latin typeface="AGOpus Mon" pitchFamily="2" charset="0"/>
                        </a:rPr>
                        <a:t>дурдсан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ажиллагаанд</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хэрэглэгдэж</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байгаа</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бүх</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машин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техник</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тоног</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төхөөрөмж</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хэрэгсэл</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үйлдвэр</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барилга</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инженерийн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байгууламж</a:t>
                      </a:r>
                      <a:r>
                        <a:rPr lang="en-US" dirty="0" smtClean="0">
                          <a:solidFill>
                            <a:schemeClr val="accent5">
                              <a:lumMod val="50000"/>
                            </a:schemeClr>
                          </a:solidFill>
                          <a:latin typeface="AGOpus Mon" pitchFamily="2" charset="0"/>
                        </a:rPr>
                        <a:t>.</a:t>
                      </a:r>
                      <a:endParaRPr lang="mn-MN" dirty="0" smtClean="0">
                        <a:solidFill>
                          <a:schemeClr val="accent5">
                            <a:lumMod val="50000"/>
                          </a:schemeClr>
                        </a:solidFill>
                        <a:latin typeface="AGOpus Mon" pitchFamily="2" charset="0"/>
                      </a:endParaRPr>
                    </a:p>
                    <a:p>
                      <a:r>
                        <a:rPr lang="en-US" dirty="0" smtClean="0">
                          <a:solidFill>
                            <a:schemeClr val="accent5">
                              <a:lumMod val="50000"/>
                            </a:schemeClr>
                          </a:solidFill>
                          <a:latin typeface="AGOpus Mon" pitchFamily="2" charset="0"/>
                        </a:rPr>
                        <a:t/>
                      </a:r>
                      <a:br>
                        <a:rPr lang="en-US" dirty="0" smtClean="0">
                          <a:solidFill>
                            <a:schemeClr val="accent5">
                              <a:lumMod val="50000"/>
                            </a:schemeClr>
                          </a:solidFill>
                          <a:latin typeface="AGOpus Mon" pitchFamily="2" charset="0"/>
                        </a:rPr>
                      </a:br>
                      <a:r>
                        <a:rPr lang="en-US" dirty="0" smtClean="0">
                          <a:solidFill>
                            <a:schemeClr val="accent5">
                              <a:lumMod val="50000"/>
                            </a:schemeClr>
                          </a:solidFill>
                          <a:latin typeface="AGOpus Mon" pitchFamily="2" charset="0"/>
                        </a:rPr>
                        <a:t>II. </a:t>
                      </a:r>
                      <a:r>
                        <a:rPr lang="en-US" dirty="0" err="1" smtClean="0">
                          <a:solidFill>
                            <a:schemeClr val="accent5">
                              <a:lumMod val="50000"/>
                            </a:schemeClr>
                          </a:solidFill>
                          <a:latin typeface="AGOpus Mon" pitchFamily="2" charset="0"/>
                        </a:rPr>
                        <a:t>Энэхүү</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Конвенцийн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хүрээнд</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ажил</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олгогч</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гэж</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уурхайд</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нэг</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буюу</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түүнээс</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дээш</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ажилтан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хөлслөн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ажиллуулдаг</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аливаа</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бие</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хүн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буюу</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хуулийн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этгээд</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шаардлагатай</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бол</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оператор</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үндсэн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гэрээлэгч</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гэрээлэгч</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туслан</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гэрээлэгчийг</a:t>
                      </a:r>
                      <a:r>
                        <a:rPr lang="en-US" dirty="0" smtClean="0">
                          <a:solidFill>
                            <a:schemeClr val="accent5">
                              <a:lumMod val="50000"/>
                            </a:schemeClr>
                          </a:solidFill>
                          <a:latin typeface="AGOpus Mon" pitchFamily="2" charset="0"/>
                        </a:rPr>
                        <a:t> </a:t>
                      </a:r>
                      <a:r>
                        <a:rPr lang="en-US" dirty="0" err="1" smtClean="0">
                          <a:solidFill>
                            <a:schemeClr val="accent5">
                              <a:lumMod val="50000"/>
                            </a:schemeClr>
                          </a:solidFill>
                          <a:latin typeface="AGOpus Mon" pitchFamily="2" charset="0"/>
                        </a:rPr>
                        <a:t>ойлгоно</a:t>
                      </a:r>
                      <a:r>
                        <a:rPr lang="en-US" dirty="0" smtClean="0">
                          <a:solidFill>
                            <a:schemeClr val="accent5">
                              <a:lumMod val="50000"/>
                            </a:schemeClr>
                          </a:solidFill>
                          <a:latin typeface="AGOpus Mon" pitchFamily="2" charset="0"/>
                        </a:rPr>
                        <a:t>.</a:t>
                      </a:r>
                      <a:endParaRPr lang="en-US" dirty="0">
                        <a:solidFill>
                          <a:schemeClr val="accent5">
                            <a:lumMod val="50000"/>
                          </a:schemeClr>
                        </a:solidFill>
                        <a:latin typeface="AGOpus Mon" pitchFamily="2" charset="0"/>
                      </a:endParaRPr>
                    </a:p>
                  </a:txBody>
                  <a:tcPr>
                    <a:solidFill>
                      <a:schemeClr val="bg1">
                        <a:lumMod val="85000"/>
                      </a:schemeClr>
                    </a:solidFill>
                  </a:tcPr>
                </a:tc>
              </a:tr>
            </a:tbl>
          </a:graphicData>
        </a:graphic>
      </p:graphicFrame>
    </p:spTree>
    <p:extLst>
      <p:ext uri="{BB962C8B-B14F-4D97-AF65-F5344CB8AC3E}">
        <p14:creationId xmlns:p14="http://schemas.microsoft.com/office/powerpoint/2010/main" val="37010402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2908408257"/>
              </p:ext>
            </p:extLst>
          </p:nvPr>
        </p:nvGraphicFramePr>
        <p:xfrm>
          <a:off x="650966" y="990600"/>
          <a:ext cx="10668000" cy="5303520"/>
        </p:xfrm>
        <a:graphic>
          <a:graphicData uri="http://schemas.openxmlformats.org/drawingml/2006/table">
            <a:tbl>
              <a:tblPr firstRow="1" bandRow="1">
                <a:tableStyleId>{5C22544A-7EE6-4342-B048-85BDC9FD1C3A}</a:tableStyleId>
              </a:tblPr>
              <a:tblGrid>
                <a:gridCol w="1558834"/>
                <a:gridCol w="9109166"/>
              </a:tblGrid>
              <a:tr h="5257800">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mn-MN" sz="1800" dirty="0" smtClean="0">
                          <a:solidFill>
                            <a:schemeClr val="accent5">
                              <a:lumMod val="50000"/>
                            </a:schemeClr>
                          </a:solidFill>
                          <a:latin typeface="AGOpus Mon" pitchFamily="2" charset="0"/>
                        </a:rPr>
                        <a:t>2-р зүйл</a:t>
                      </a:r>
                      <a:endParaRPr lang="en-US" sz="1800" dirty="0" smtClean="0">
                        <a:solidFill>
                          <a:schemeClr val="accent5">
                            <a:lumMod val="50000"/>
                          </a:schemeClr>
                        </a:solidFill>
                        <a:latin typeface="AGOpus Mon" pitchFamily="2" charset="0"/>
                      </a:endParaRPr>
                    </a:p>
                  </a:txBody>
                  <a:tcPr marL="68580" marR="68580" marT="0" marB="0" anchor="c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1.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Энэхүү</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конвенц</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бүх</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уурхайд</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хамаарна</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a:t>
                      </a:r>
                      <a:b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b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r>
                      <a:b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b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2.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Конвенцийг</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соёрхон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баталсан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гишүүн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улсын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эрх</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бүхий</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байгууллага</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нь</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ажил</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олгогч</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болон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ажилтныг</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төлөөлж</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чадахуйц</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байгууллагатай</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зөвлөлдсөний</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үндсэн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дээр</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a:t>
                      </a:r>
                      <a:b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b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r>
                      <a:b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b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a)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тухайн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төрлийн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уурхайд</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хамаарах</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дотоодын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хууль</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болон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бодит</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байдал</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нь</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ерөнхийдөө</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энэхүү</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конвенцид</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эаасан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хамгаалалтаас</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дутуугүй</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байгаа</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тохиолдолд</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конвенц</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болон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түүний</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зарим</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зүйл</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заалтыг</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тухайн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төрлийн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уурхайд</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хамааруулахгүй</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байж</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болно</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a:t>
                      </a:r>
                      <a:b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b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r>
                      <a:b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b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b)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Дээр</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а)-д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заасанчлан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тухайн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төрлийн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уурхайг</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хассан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тохиолдолд</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энэхүү</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конвенцийг</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бүх</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уурхайд</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хамааруулах</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зорилгоор</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уе</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шаталсан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төлөвлөгөө</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гаргаж</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хэрэгжүүлнэ</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a:t>
                      </a:r>
                      <a:b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b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r>
                      <a:b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b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III.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Гишүүн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улс</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нь</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конвенцийг</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соёрхон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баталсан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боловч</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2 а)-д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дурдсан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боломжийг</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хэрэглэсэн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тохиолдолд</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Олон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улсын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хөдөлмөрийн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байгууллагын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дүрмийн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22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дугаар</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зүйлд</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эаасан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конвенцийн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хэрэгжилтийн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тухай</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тайландаа</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хассан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уурхайн</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төрөл</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шалтгааныг</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 </a:t>
                      </a:r>
                      <a:r>
                        <a:rPr lang="en-US" sz="1800" dirty="0" err="1"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заана</a:t>
                      </a:r>
                      <a:r>
                        <a:rPr lang="en-US" sz="1800" dirty="0" smtClean="0">
                          <a:solidFill>
                            <a:schemeClr val="accent5">
                              <a:lumMod val="50000"/>
                            </a:schemeClr>
                          </a:solidFill>
                          <a:effectLst/>
                          <a:latin typeface="AGOpus Mon" pitchFamily="2" charset="0"/>
                          <a:ea typeface="Times New Roman" panose="02020603050405020304" pitchFamily="18" charset="0"/>
                          <a:cs typeface="Arial" panose="020B0604020202020204" pitchFamily="34" charset="0"/>
                        </a:rPr>
                        <a:t>.</a:t>
                      </a:r>
                      <a:endParaRPr lang="en-US" sz="2800" dirty="0" smtClean="0">
                        <a:solidFill>
                          <a:schemeClr val="accent5">
                            <a:lumMod val="50000"/>
                          </a:schemeClr>
                        </a:solidFill>
                        <a:effectLst/>
                        <a:latin typeface="AGOpus Mon" pitchFamily="2" charset="0"/>
                        <a:ea typeface="Calibri" panose="020F0502020204030204" pitchFamily="34" charset="0"/>
                        <a:cs typeface="Times New Roman" panose="02020603050405020304" pitchFamily="18" charset="0"/>
                      </a:endParaRPr>
                    </a:p>
                    <a:p>
                      <a:endParaRPr lang="en-US" sz="1800" dirty="0">
                        <a:solidFill>
                          <a:schemeClr val="accent5">
                            <a:lumMod val="50000"/>
                          </a:schemeClr>
                        </a:solidFill>
                        <a:latin typeface="AGOpus Mon" pitchFamily="2" charset="0"/>
                      </a:endParaRPr>
                    </a:p>
                  </a:txBody>
                  <a:tcPr>
                    <a:solidFill>
                      <a:schemeClr val="bg1">
                        <a:lumMod val="85000"/>
                      </a:schemeClr>
                    </a:solidFill>
                  </a:tcPr>
                </a:tc>
              </a:tr>
            </a:tbl>
          </a:graphicData>
        </a:graphic>
      </p:graphicFrame>
      <p:sp>
        <p:nvSpPr>
          <p:cNvPr id="10" name="Title 1"/>
          <p:cNvSpPr>
            <a:spLocks noGrp="1"/>
          </p:cNvSpPr>
          <p:nvPr>
            <p:ph type="title"/>
          </p:nvPr>
        </p:nvSpPr>
        <p:spPr>
          <a:xfrm>
            <a:off x="838200" y="365125"/>
            <a:ext cx="10515600" cy="854075"/>
          </a:xfrm>
        </p:spPr>
        <p:txBody>
          <a:bodyPr>
            <a:normAutofit/>
          </a:bodyPr>
          <a:lstStyle/>
          <a:p>
            <a:pPr algn="ctr"/>
            <a:r>
              <a:rPr lang="mn-MN" sz="2000" b="1" dirty="0" smtClean="0">
                <a:solidFill>
                  <a:schemeClr val="accent5">
                    <a:lumMod val="50000"/>
                  </a:schemeClr>
                </a:solidFill>
                <a:latin typeface="AGOpus Mon" pitchFamily="2" charset="0"/>
              </a:rPr>
              <a:t>“УУРХАЙ ДАХЬ АЮУЛГҮЙ БАЙДАЛ, ЭРҮҮЛ АХУЙ” 176-Р КОНВЕНЦИ</a:t>
            </a:r>
            <a:endParaRPr lang="en-US" sz="2000" b="1" dirty="0">
              <a:solidFill>
                <a:schemeClr val="accent5">
                  <a:lumMod val="50000"/>
                </a:schemeClr>
              </a:solidFill>
              <a:latin typeface="AGOpus Mon" pitchFamily="2" charset="0"/>
            </a:endParaRPr>
          </a:p>
        </p:txBody>
      </p:sp>
    </p:spTree>
    <p:extLst>
      <p:ext uri="{BB962C8B-B14F-4D97-AF65-F5344CB8AC3E}">
        <p14:creationId xmlns:p14="http://schemas.microsoft.com/office/powerpoint/2010/main" val="1700232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p:nvPr/>
        </p:nvSpPr>
        <p:spPr>
          <a:xfrm>
            <a:off x="23949" y="90733"/>
            <a:ext cx="12192000" cy="442667"/>
          </a:xfrm>
          <a:prstGeom prst="rect">
            <a:avLst/>
          </a:prstGeom>
          <a:noFill/>
          <a:ln>
            <a:noFill/>
          </a:ln>
        </p:spPr>
        <p:txBody>
          <a:bodyPr vert="horz" wrap="square" lIns="0" tIns="0" rIns="0" bIns="0" rtlCol="0">
            <a:noAutofit/>
          </a:bodyPr>
          <a:lstStyle/>
          <a:p>
            <a:pPr marL="12700" algn="ctr"/>
            <a:r>
              <a:rPr lang="mn-MN" sz="2800" b="1" spc="-35" dirty="0">
                <a:solidFill>
                  <a:srgbClr val="0070C0"/>
                </a:solidFill>
                <a:latin typeface="AGOpus Mon" pitchFamily="2" charset="0"/>
                <a:cs typeface="Arial"/>
              </a:rPr>
              <a:t>Гол заалтууд</a:t>
            </a:r>
            <a:endParaRPr lang="mn-MN" sz="2800" b="1" spc="-35" dirty="0" smtClean="0">
              <a:solidFill>
                <a:srgbClr val="0070C0"/>
              </a:solidFill>
              <a:latin typeface="AGOpus Mon" pitchFamily="2" charset="0"/>
              <a:cs typeface="Arial"/>
            </a:endParaRPr>
          </a:p>
        </p:txBody>
      </p:sp>
      <p:sp>
        <p:nvSpPr>
          <p:cNvPr id="5" name="object 16"/>
          <p:cNvSpPr/>
          <p:nvPr/>
        </p:nvSpPr>
        <p:spPr>
          <a:xfrm>
            <a:off x="457203" y="923926"/>
            <a:ext cx="11568060" cy="0"/>
          </a:xfrm>
          <a:custGeom>
            <a:avLst/>
            <a:gdLst/>
            <a:ahLst/>
            <a:cxnLst/>
            <a:rect l="l" t="t" r="r" b="b"/>
            <a:pathLst>
              <a:path w="11568061">
                <a:moveTo>
                  <a:pt x="0" y="0"/>
                </a:moveTo>
                <a:lnTo>
                  <a:pt x="11568061" y="0"/>
                </a:lnTo>
              </a:path>
            </a:pathLst>
          </a:custGeom>
          <a:ln w="6350">
            <a:solidFill>
              <a:srgbClr val="A7A9AC"/>
            </a:solidFill>
          </a:ln>
        </p:spPr>
        <p:txBody>
          <a:bodyPr wrap="square" lIns="0" tIns="0" rIns="0" bIns="0" rtlCol="0">
            <a:noAutofit/>
          </a:bodyPr>
          <a:lstStyle/>
          <a:p>
            <a:endParaRPr sz="1798">
              <a:latin typeface="AGOpus Mon" pitchFamily="2" charset="0"/>
            </a:endParaRPr>
          </a:p>
        </p:txBody>
      </p:sp>
      <p:graphicFrame>
        <p:nvGraphicFramePr>
          <p:cNvPr id="6" name="Content Placeholder 3"/>
          <p:cNvGraphicFramePr>
            <a:graphicFrameLocks noGrp="1"/>
          </p:cNvGraphicFramePr>
          <p:nvPr>
            <p:ph idx="1"/>
            <p:extLst/>
          </p:nvPr>
        </p:nvGraphicFramePr>
        <p:xfrm>
          <a:off x="457202" y="533400"/>
          <a:ext cx="11568061" cy="6309360"/>
        </p:xfrm>
        <a:graphic>
          <a:graphicData uri="http://schemas.openxmlformats.org/drawingml/2006/table">
            <a:tbl>
              <a:tblPr firstRow="1" bandRow="1">
                <a:tableStyleId>{5C22544A-7EE6-4342-B048-85BDC9FD1C3A}</a:tableStyleId>
              </a:tblPr>
              <a:tblGrid>
                <a:gridCol w="535558"/>
                <a:gridCol w="5801500"/>
                <a:gridCol w="5231003"/>
              </a:tblGrid>
              <a:tr h="2362200">
                <a:tc>
                  <a:txBody>
                    <a:bodyPr/>
                    <a:lstStyle/>
                    <a:p>
                      <a:pPr algn="ctr"/>
                      <a:r>
                        <a:rPr lang="en-US" b="0" dirty="0" smtClean="0">
                          <a:solidFill>
                            <a:schemeClr val="tx1"/>
                          </a:solidFill>
                          <a:latin typeface="AGOpus Mon" pitchFamily="2" charset="0"/>
                        </a:rPr>
                        <a:t>1</a:t>
                      </a:r>
                      <a:endParaRPr lang="en-US" b="0" dirty="0">
                        <a:solidFill>
                          <a:schemeClr val="tx1"/>
                        </a:solidFill>
                        <a:latin typeface="AGOpus Mon"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kumimoji="0" lang="mn-MN" sz="1800" b="0" kern="1200" dirty="0" smtClean="0">
                          <a:solidFill>
                            <a:schemeClr val="tx1"/>
                          </a:solidFill>
                          <a:effectLst/>
                          <a:latin typeface="AGOpus Mon" pitchFamily="2" charset="0"/>
                          <a:ea typeface="+mn-ea"/>
                          <a:cs typeface="+mn-cs"/>
                        </a:rPr>
                        <a:t>3-р</a:t>
                      </a:r>
                      <a:r>
                        <a:rPr kumimoji="0" lang="mn-MN" sz="1800" b="0" kern="1200" baseline="0" dirty="0" smtClean="0">
                          <a:solidFill>
                            <a:schemeClr val="tx1"/>
                          </a:solidFill>
                          <a:effectLst/>
                          <a:latin typeface="AGOpus Mon" pitchFamily="2" charset="0"/>
                          <a:ea typeface="+mn-ea"/>
                          <a:cs typeface="+mn-cs"/>
                        </a:rPr>
                        <a:t> зүйл. </a:t>
                      </a:r>
                      <a:r>
                        <a:rPr kumimoji="0" lang="en-US" sz="1800" b="0" kern="1200" dirty="0" err="1" smtClean="0">
                          <a:solidFill>
                            <a:schemeClr val="tx1"/>
                          </a:solidFill>
                          <a:effectLst/>
                          <a:latin typeface="AGOpus Mon" pitchFamily="2" charset="0"/>
                          <a:ea typeface="+mn-ea"/>
                          <a:cs typeface="+mn-cs"/>
                        </a:rPr>
                        <a:t>Гишүүн</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улс</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нь</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дотоодын</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нөхцөл</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бодит</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байдлаа</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харгалзан</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үзэж</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ажил</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олгогч</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болон</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ажилтныг</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төлөөлж</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чадахуйц</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байгууллагатай</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зөвшилцсөний</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үндсэн</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дээр</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уурхай</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дахь</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аюулгүй</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байдал</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эрүүл</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ахуйн</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чиглэлээр</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ялангуяа</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энэхүү</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конвенцийн</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зүйл</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заалтыг</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хэрэгжүүлэх</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зорилгоор</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харилцан</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уялдаа</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бүхий</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бодлого</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боловсруулж</a:t>
                      </a:r>
                      <a:r>
                        <a:rPr kumimoji="0" lang="en-US" sz="1800" b="0" kern="1200" baseline="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хэрэгжүүлэн</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хяналт</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тавьж</a:t>
                      </a:r>
                      <a:r>
                        <a:rPr kumimoji="0" lang="en-US" sz="1800" b="0" kern="1200" dirty="0" smtClean="0">
                          <a:solidFill>
                            <a:schemeClr val="tx1"/>
                          </a:solidFill>
                          <a:effectLst/>
                          <a:latin typeface="AGOpus Mon" pitchFamily="2" charset="0"/>
                          <a:ea typeface="+mn-ea"/>
                          <a:cs typeface="+mn-cs"/>
                        </a:rPr>
                        <a:t> </a:t>
                      </a:r>
                      <a:r>
                        <a:rPr kumimoji="0" lang="en-US" sz="1800" b="0" kern="1200" dirty="0" err="1" smtClean="0">
                          <a:solidFill>
                            <a:schemeClr val="tx1"/>
                          </a:solidFill>
                          <a:effectLst/>
                          <a:latin typeface="AGOpus Mon" pitchFamily="2" charset="0"/>
                          <a:ea typeface="+mn-ea"/>
                          <a:cs typeface="+mn-cs"/>
                        </a:rPr>
                        <a:t>ажиллана</a:t>
                      </a:r>
                      <a:r>
                        <a:rPr kumimoji="0" lang="en-US" sz="1800" b="0" kern="1200" dirty="0" smtClean="0">
                          <a:solidFill>
                            <a:schemeClr val="tx1"/>
                          </a:solidFill>
                          <a:effectLst/>
                          <a:latin typeface="AGOpus Mon" pitchFamily="2" charset="0"/>
                          <a:ea typeface="+mn-ea"/>
                          <a:cs typeface="+mn-cs"/>
                        </a:rPr>
                        <a:t>.</a:t>
                      </a:r>
                      <a:endParaRPr lang="en-US" b="0" dirty="0">
                        <a:solidFill>
                          <a:schemeClr val="tx1"/>
                        </a:solidFill>
                        <a:latin typeface="AGOpus Mon"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mn-MN" sz="1800" b="0" baseline="0" dirty="0" smtClean="0">
                          <a:solidFill>
                            <a:schemeClr val="tx1"/>
                          </a:solidFill>
                          <a:latin typeface="AGOpus Mon" pitchFamily="2" charset="0"/>
                        </a:rPr>
                        <a:t>ХАБЭА-н Үндэсний хороо</a:t>
                      </a:r>
                    </a:p>
                    <a:p>
                      <a:pPr marL="285750" indent="-285750">
                        <a:buFont typeface="Arial" panose="020B0604020202020204" pitchFamily="34" charset="0"/>
                        <a:buChar char="•"/>
                      </a:pPr>
                      <a:r>
                        <a:rPr lang="mn-MN" sz="1800" b="0" baseline="0" dirty="0" smtClean="0">
                          <a:solidFill>
                            <a:schemeClr val="tx1"/>
                          </a:solidFill>
                          <a:latin typeface="AGOpus Mon" pitchFamily="2" charset="0"/>
                        </a:rPr>
                        <a:t>УУХҮЯ-ны </a:t>
                      </a:r>
                      <a:r>
                        <a:rPr lang="mn-MN" sz="1800" b="0" baseline="0" dirty="0" smtClean="0">
                          <a:solidFill>
                            <a:schemeClr val="tx1"/>
                          </a:solidFill>
                          <a:latin typeface="AGOpus Mon" pitchFamily="2" charset="0"/>
                        </a:rPr>
                        <a:t>ХАБЭА-н салбар хороо </a:t>
                      </a:r>
                      <a:endParaRPr lang="mn-MN" sz="1800" b="0" baseline="0" dirty="0" smtClean="0">
                        <a:solidFill>
                          <a:schemeClr val="tx1"/>
                        </a:solidFill>
                        <a:latin typeface="AGOpus Mon" pitchFamily="2" charset="0"/>
                      </a:endParaRPr>
                    </a:p>
                    <a:p>
                      <a:pPr marL="285750" indent="-285750">
                        <a:buFont typeface="Arial" panose="020B0604020202020204" pitchFamily="34" charset="0"/>
                        <a:buChar char="•"/>
                      </a:pPr>
                      <a:r>
                        <a:rPr lang="mn-MN" sz="1800" b="0" baseline="0" dirty="0" smtClean="0">
                          <a:solidFill>
                            <a:schemeClr val="tx1"/>
                          </a:solidFill>
                          <a:latin typeface="AGOpus Mon" pitchFamily="2" charset="0"/>
                        </a:rPr>
                        <a:t>Тарифын зөвлөл</a:t>
                      </a:r>
                    </a:p>
                    <a:p>
                      <a:pPr marL="0" indent="0">
                        <a:buFont typeface="Arial" panose="020B0604020202020204" pitchFamily="34" charset="0"/>
                        <a:buNone/>
                      </a:pPr>
                      <a:r>
                        <a:rPr lang="mn-MN" sz="1800" b="0" baseline="0" dirty="0" smtClean="0">
                          <a:solidFill>
                            <a:schemeClr val="tx1"/>
                          </a:solidFill>
                          <a:latin typeface="AGOpus Mon" pitchFamily="2" charset="0"/>
                        </a:rPr>
                        <a:t>/УУХҮЯ-ТНБД</a:t>
                      </a:r>
                      <a:r>
                        <a:rPr lang="mn-MN" sz="1800" b="0" baseline="0" dirty="0" smtClean="0">
                          <a:solidFill>
                            <a:schemeClr val="tx1"/>
                          </a:solidFill>
                          <a:latin typeface="AGOpus Mon" pitchFamily="2" charset="0"/>
                        </a:rPr>
                        <a:t>, АМГТГ, МХЕГ, МАОЭНХ, МЭХГУУҮЭ, ААН-үүд/</a:t>
                      </a:r>
                    </a:p>
                    <a:p>
                      <a:pPr marL="285750" indent="-285750">
                        <a:buFont typeface="Wingdings" panose="05000000000000000000" pitchFamily="2" charset="2"/>
                        <a:buChar char="ü"/>
                      </a:pPr>
                      <a:r>
                        <a:rPr lang="mn-MN" sz="1800" b="0" baseline="0" dirty="0" smtClean="0">
                          <a:solidFill>
                            <a:schemeClr val="tx1"/>
                          </a:solidFill>
                          <a:latin typeface="AGOpus Mon" pitchFamily="2" charset="0"/>
                        </a:rPr>
                        <a:t>ХАБЭА хууль, тогтоомж</a:t>
                      </a:r>
                      <a:endParaRPr lang="mn-MN" sz="1800" b="0" baseline="0" dirty="0" smtClean="0">
                        <a:solidFill>
                          <a:schemeClr val="tx1"/>
                        </a:solidFill>
                        <a:latin typeface="AGOpus Mon" pitchFamily="2" charset="0"/>
                      </a:endParaRPr>
                    </a:p>
                    <a:p>
                      <a:pPr marL="342900" indent="-342900">
                        <a:buFont typeface="Wingdings" panose="05000000000000000000" pitchFamily="2" charset="2"/>
                        <a:buChar char="ü"/>
                      </a:pPr>
                      <a:r>
                        <a:rPr lang="mn-MN" sz="1800" b="0" baseline="0" dirty="0" smtClean="0">
                          <a:solidFill>
                            <a:schemeClr val="tx1"/>
                          </a:solidFill>
                          <a:latin typeface="AGOpus Mon" pitchFamily="2" charset="0"/>
                        </a:rPr>
                        <a:t>ХАБЭА-н Үндэсний хөтөлбөр, </a:t>
                      </a:r>
                      <a:r>
                        <a:rPr lang="mn-MN" sz="1800" b="0" baseline="0" dirty="0" smtClean="0">
                          <a:solidFill>
                            <a:schemeClr val="tx1"/>
                          </a:solidFill>
                          <a:latin typeface="AGOpus Mon" pitchFamily="2" charset="0"/>
                        </a:rPr>
                        <a:t>дэд хөтөлбөр </a:t>
                      </a:r>
                    </a:p>
                    <a:p>
                      <a:pPr marL="342900" indent="-342900">
                        <a:buFont typeface="Wingdings" panose="05000000000000000000" pitchFamily="2" charset="2"/>
                        <a:buChar char="ü"/>
                      </a:pPr>
                      <a:r>
                        <a:rPr lang="mn-MN" sz="1800" b="0" baseline="0" dirty="0" smtClean="0">
                          <a:solidFill>
                            <a:schemeClr val="tx1"/>
                          </a:solidFill>
                          <a:latin typeface="AGOpus Mon" pitchFamily="2" charset="0"/>
                        </a:rPr>
                        <a:t>Тарифын хэлэлцээр</a:t>
                      </a:r>
                    </a:p>
                    <a:p>
                      <a:pPr marL="342900" indent="-342900">
                        <a:buFont typeface="Wingdings" panose="05000000000000000000" pitchFamily="2" charset="2"/>
                        <a:buChar char="ü"/>
                      </a:pPr>
                      <a:r>
                        <a:rPr lang="mn-MN" sz="1800" b="0" baseline="0" dirty="0" smtClean="0">
                          <a:solidFill>
                            <a:schemeClr val="tx1"/>
                          </a:solidFill>
                          <a:latin typeface="AGOpus Mon" pitchFamily="2" charset="0"/>
                        </a:rPr>
                        <a:t>АА-ны дүрэм, </a:t>
                      </a:r>
                      <a:r>
                        <a:rPr lang="mn-MN" sz="1800" b="0" baseline="0" dirty="0" smtClean="0">
                          <a:solidFill>
                            <a:schemeClr val="tx1"/>
                          </a:solidFill>
                          <a:latin typeface="AGOpus Mon" pitchFamily="2" charset="0"/>
                        </a:rPr>
                        <a:t>журам</a:t>
                      </a:r>
                      <a:endParaRPr lang="mn-MN" sz="1800" b="0" baseline="0" dirty="0" smtClean="0">
                        <a:solidFill>
                          <a:schemeClr val="tx1"/>
                        </a:solidFill>
                        <a:latin typeface="AGOpus Mon"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49893">
                <a:tc>
                  <a:txBody>
                    <a:bodyPr/>
                    <a:lstStyle/>
                    <a:p>
                      <a:pPr algn="ctr"/>
                      <a:r>
                        <a:rPr lang="mn-MN" b="0" dirty="0" smtClean="0">
                          <a:solidFill>
                            <a:schemeClr val="tx1"/>
                          </a:solidFill>
                          <a:latin typeface="AGOpus Mon" pitchFamily="2" charset="0"/>
                        </a:rPr>
                        <a:t>2</a:t>
                      </a:r>
                      <a:endParaRPr lang="en-US" b="0" dirty="0">
                        <a:solidFill>
                          <a:schemeClr val="tx1"/>
                        </a:solidFill>
                        <a:latin typeface="AGOpus Mon"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mn-MN" sz="1800" kern="1200" dirty="0" smtClean="0">
                          <a:solidFill>
                            <a:schemeClr val="dk1"/>
                          </a:solidFill>
                          <a:effectLst/>
                          <a:latin typeface="AGOpus Mon" pitchFamily="2" charset="0"/>
                          <a:ea typeface="+mn-ea"/>
                          <a:cs typeface="+mn-cs"/>
                        </a:rPr>
                        <a:t>5-р зүйл. </a:t>
                      </a:r>
                      <a:r>
                        <a:rPr lang="en-US" sz="1800" kern="1200" dirty="0" err="1" smtClean="0">
                          <a:solidFill>
                            <a:schemeClr val="dk1"/>
                          </a:solidFill>
                          <a:effectLst/>
                          <a:latin typeface="AGOpus Mon" pitchFamily="2" charset="0"/>
                          <a:ea typeface="+mn-ea"/>
                          <a:cs typeface="+mn-cs"/>
                        </a:rPr>
                        <a:t>Уурхай</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дахь</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аюулгүй</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байдал</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эрүүл</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ахуйн</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төрөл</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бүрийн</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асуудлаар</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хяналт</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зохицуулалт</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хийх</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эрх</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бүхий</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байгууллагыг</a:t>
                      </a:r>
                      <a:r>
                        <a:rPr lang="mn-MN" sz="1800" kern="1200" dirty="0" smtClean="0">
                          <a:solidFill>
                            <a:schemeClr val="dk1"/>
                          </a:solidFill>
                          <a:effectLst/>
                          <a:latin typeface="AGOpus Mon" pitchFamily="2" charset="0"/>
                          <a:ea typeface="+mn-ea"/>
                          <a:cs typeface="+mn-cs"/>
                        </a:rPr>
                        <a:t> </a:t>
                      </a:r>
                      <a:r>
                        <a:rPr lang="en-US" sz="1800" kern="1200" dirty="0" smtClean="0">
                          <a:solidFill>
                            <a:schemeClr val="dk1"/>
                          </a:solidFill>
                          <a:effectLst/>
                          <a:latin typeface="AGOpus Mon" pitchFamily="2" charset="0"/>
                          <a:ea typeface="+mn-ea"/>
                          <a:cs typeface="+mn-cs"/>
                        </a:rPr>
                        <a:t> </a:t>
                      </a:r>
                      <a:r>
                        <a:rPr lang="mn-MN" sz="1800" kern="1200" dirty="0" smtClean="0">
                          <a:solidFill>
                            <a:schemeClr val="dk1"/>
                          </a:solidFill>
                          <a:effectLst/>
                          <a:latin typeface="AGOpus Mon" pitchFamily="2" charset="0"/>
                          <a:ea typeface="+mn-ea"/>
                          <a:cs typeface="+mn-cs"/>
                        </a:rPr>
                        <a:t>дотоод</a:t>
                      </a:r>
                      <a:r>
                        <a:rPr lang="mn-MN" sz="1800" kern="1200" baseline="0" dirty="0" smtClean="0">
                          <a:solidFill>
                            <a:schemeClr val="dk1"/>
                          </a:solidFill>
                          <a:effectLst/>
                          <a:latin typeface="AGOpus Mon" pitchFamily="2" charset="0"/>
                          <a:ea typeface="+mn-ea"/>
                          <a:cs typeface="+mn-cs"/>
                        </a:rPr>
                        <a:t> хууль, тогтоомжийн дагуу томилно.</a:t>
                      </a:r>
                      <a:endParaRPr lang="en-US" b="0" dirty="0">
                        <a:solidFill>
                          <a:schemeClr val="tx1"/>
                        </a:solidFill>
                        <a:latin typeface="AGOpus Mon"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mn-MN" sz="1800" b="0" dirty="0" smtClean="0">
                          <a:solidFill>
                            <a:schemeClr val="tx1"/>
                          </a:solidFill>
                          <a:latin typeface="AGOpus Mon" pitchFamily="2" charset="0"/>
                        </a:rPr>
                        <a:t>ХАБЭА-н</a:t>
                      </a:r>
                      <a:r>
                        <a:rPr lang="mn-MN" sz="1800" b="0" baseline="0" dirty="0" smtClean="0">
                          <a:solidFill>
                            <a:schemeClr val="tx1"/>
                          </a:solidFill>
                          <a:latin typeface="AGOpus Mon" pitchFamily="2" charset="0"/>
                        </a:rPr>
                        <a:t> хуулийн 25</a:t>
                      </a:r>
                      <a:r>
                        <a:rPr lang="en-US" sz="1800" b="0" baseline="0" dirty="0" smtClean="0">
                          <a:solidFill>
                            <a:schemeClr val="tx1"/>
                          </a:solidFill>
                          <a:latin typeface="AGOpus Mon" pitchFamily="2" charset="0"/>
                        </a:rPr>
                        <a:t>’</a:t>
                      </a:r>
                      <a:r>
                        <a:rPr lang="mn-MN" sz="1800" b="0" baseline="0" dirty="0" smtClean="0">
                          <a:solidFill>
                            <a:schemeClr val="tx1"/>
                          </a:solidFill>
                          <a:latin typeface="AGOpus Mon" pitchFamily="2" charset="0"/>
                        </a:rPr>
                        <a:t>, 32-35-р зүйл /УИХ, ЗГ, МХЕГ </a:t>
                      </a:r>
                      <a:r>
                        <a:rPr lang="en-US" sz="1800" b="0" baseline="0" dirty="0" smtClean="0">
                          <a:solidFill>
                            <a:schemeClr val="tx1"/>
                          </a:solidFill>
                          <a:latin typeface="AGOpus Mon" pitchFamily="2" charset="0"/>
                        </a:rPr>
                        <a:t>(</a:t>
                      </a:r>
                      <a:r>
                        <a:rPr lang="mn-MN" sz="1800" b="0" baseline="0" dirty="0" smtClean="0">
                          <a:solidFill>
                            <a:schemeClr val="tx1"/>
                          </a:solidFill>
                          <a:latin typeface="AGOpus Mon" pitchFamily="2" charset="0"/>
                        </a:rPr>
                        <a:t>улсын байцаагч</a:t>
                      </a:r>
                      <a:r>
                        <a:rPr lang="en-US" sz="1800" b="0" baseline="0" dirty="0" smtClean="0">
                          <a:solidFill>
                            <a:schemeClr val="tx1"/>
                          </a:solidFill>
                          <a:latin typeface="AGOpus Mon" pitchFamily="2" charset="0"/>
                        </a:rPr>
                        <a:t>)</a:t>
                      </a:r>
                      <a:r>
                        <a:rPr lang="mn-MN" sz="1800" b="0" baseline="0" dirty="0" smtClean="0">
                          <a:solidFill>
                            <a:schemeClr val="tx1"/>
                          </a:solidFill>
                          <a:latin typeface="AGOpus Mon" pitchFamily="2" charset="0"/>
                        </a:rPr>
                        <a:t>, Аймаг, нийслэл, сум дүүргийн ЗД, хяналтын алба, ҮЭ, ТББ, ААН </a:t>
                      </a:r>
                      <a:r>
                        <a:rPr lang="en-US" sz="1800" b="0" baseline="0" dirty="0" smtClean="0">
                          <a:solidFill>
                            <a:schemeClr val="tx1"/>
                          </a:solidFill>
                          <a:latin typeface="AGOpus Mon" pitchFamily="2" charset="0"/>
                        </a:rPr>
                        <a:t>(</a:t>
                      </a:r>
                      <a:r>
                        <a:rPr lang="mn-MN" sz="1800" b="0" baseline="0" dirty="0" smtClean="0">
                          <a:solidFill>
                            <a:schemeClr val="tx1"/>
                          </a:solidFill>
                          <a:latin typeface="AGOpus Mon" pitchFamily="2" charset="0"/>
                        </a:rPr>
                        <a:t>ТНШХ, </a:t>
                      </a:r>
                      <a:r>
                        <a:rPr lang="mn-MN" sz="1800" b="0" baseline="0" dirty="0" smtClean="0">
                          <a:solidFill>
                            <a:schemeClr val="tx1"/>
                          </a:solidFill>
                          <a:latin typeface="AGOpus Mon" pitchFamily="2" charset="0"/>
                        </a:rPr>
                        <a:t>ЗГ-ын </a:t>
                      </a:r>
                      <a:r>
                        <a:rPr lang="mn-MN" sz="1800" b="0" baseline="0" dirty="0" smtClean="0">
                          <a:solidFill>
                            <a:schemeClr val="tx1"/>
                          </a:solidFill>
                          <a:latin typeface="AGOpus Mon" pitchFamily="2" charset="0"/>
                        </a:rPr>
                        <a:t>311-р тогтоол</a:t>
                      </a:r>
                      <a:r>
                        <a:rPr lang="en-US" sz="1800" b="0" baseline="0" dirty="0" smtClean="0">
                          <a:solidFill>
                            <a:schemeClr val="tx1"/>
                          </a:solidFill>
                          <a:latin typeface="AGOpus Mon" pitchFamily="2" charset="0"/>
                        </a:rPr>
                        <a:t>)</a:t>
                      </a:r>
                      <a:r>
                        <a:rPr lang="mn-MN" sz="1800" b="0" baseline="0" dirty="0" smtClean="0">
                          <a:solidFill>
                            <a:schemeClr val="tx1"/>
                          </a:solidFill>
                          <a:latin typeface="AGOpus Mon" pitchFamily="2"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76691">
                <a:tc>
                  <a:txBody>
                    <a:bodyPr/>
                    <a:lstStyle/>
                    <a:p>
                      <a:pPr algn="ctr"/>
                      <a:r>
                        <a:rPr lang="mn-MN" b="0" dirty="0" smtClean="0">
                          <a:solidFill>
                            <a:schemeClr val="tx1"/>
                          </a:solidFill>
                          <a:latin typeface="AGOpus Mon" pitchFamily="2" charset="0"/>
                        </a:rPr>
                        <a:t>3</a:t>
                      </a:r>
                      <a:endParaRPr lang="en-US" b="0" dirty="0">
                        <a:solidFill>
                          <a:schemeClr val="tx1"/>
                        </a:solidFill>
                        <a:latin typeface="AGOpus Mon"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mn-MN" b="0" dirty="0" smtClean="0">
                          <a:solidFill>
                            <a:schemeClr val="tx1"/>
                          </a:solidFill>
                          <a:latin typeface="AGOpus Mon" pitchFamily="2" charset="0"/>
                        </a:rPr>
                        <a:t>6,</a:t>
                      </a:r>
                      <a:r>
                        <a:rPr lang="mn-MN" b="0" baseline="0" dirty="0" smtClean="0">
                          <a:solidFill>
                            <a:schemeClr val="tx1"/>
                          </a:solidFill>
                          <a:latin typeface="AGOpus Mon" pitchFamily="2" charset="0"/>
                        </a:rPr>
                        <a:t> 9, 10-</a:t>
                      </a:r>
                      <a:r>
                        <a:rPr lang="mn-MN" b="0" dirty="0" smtClean="0">
                          <a:solidFill>
                            <a:schemeClr val="tx1"/>
                          </a:solidFill>
                          <a:latin typeface="AGOpus Mon" pitchFamily="2" charset="0"/>
                        </a:rPr>
                        <a:t>р зүйл. Ажил</a:t>
                      </a:r>
                      <a:r>
                        <a:rPr lang="mn-MN" b="0" baseline="0" dirty="0" smtClean="0">
                          <a:solidFill>
                            <a:schemeClr val="tx1"/>
                          </a:solidFill>
                          <a:latin typeface="AGOpus Mon" pitchFamily="2" charset="0"/>
                        </a:rPr>
                        <a:t> олгогч нь урьдчилан сэргийлэх болон хамгаалах арга хэмжээг авч хэрэгжүүлэхдээ эрсдлийг үнэлж, арилгах, эх сурвалж дээр нь үнэлэх, аюулгүй ажиллах тогтолцоог бий болгох, эрсдлийг арилгах боломжгүй тохиолдолд хамгаалах шаардлагатай бүх арга хэмжээг авах, тохирох хувийн хамгаалах хэрэгслээр хангах, сургалт зохион байгуулах, аюул ослын талаар эрх бүхий байгууллагад мэдээ тайлан хүргүүлэх</a:t>
                      </a:r>
                      <a:endParaRPr lang="en-US" b="0" dirty="0">
                        <a:solidFill>
                          <a:schemeClr val="tx1"/>
                        </a:solidFill>
                        <a:latin typeface="AGOpus Mon"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indent="-342900" algn="just">
                        <a:buFont typeface="Arial" panose="020B0604020202020204" pitchFamily="34" charset="0"/>
                        <a:buChar char="•"/>
                      </a:pPr>
                      <a:r>
                        <a:rPr lang="mn-MN" sz="1800" b="0" dirty="0" smtClean="0">
                          <a:solidFill>
                            <a:schemeClr val="tx1"/>
                          </a:solidFill>
                          <a:latin typeface="AGOpus Mon" pitchFamily="2" charset="0"/>
                        </a:rPr>
                        <a:t>ХАБЭА-н</a:t>
                      </a:r>
                      <a:r>
                        <a:rPr lang="mn-MN" sz="1800" b="0" baseline="0" dirty="0" smtClean="0">
                          <a:solidFill>
                            <a:schemeClr val="tx1"/>
                          </a:solidFill>
                          <a:latin typeface="AGOpus Mon" pitchFamily="2" charset="0"/>
                        </a:rPr>
                        <a:t> хуулийн 14, 15, 28-р зүйл</a:t>
                      </a:r>
                    </a:p>
                    <a:p>
                      <a:pPr marL="0" indent="0" algn="just">
                        <a:buFont typeface="Arial" panose="020B0604020202020204" pitchFamily="34" charset="0"/>
                        <a:buNone/>
                      </a:pPr>
                      <a:r>
                        <a:rPr lang="mn-MN" sz="1800" b="0" baseline="0" dirty="0" smtClean="0">
                          <a:solidFill>
                            <a:schemeClr val="tx1"/>
                          </a:solidFill>
                          <a:latin typeface="AGOpus Mon" pitchFamily="2" charset="0"/>
                        </a:rPr>
                        <a:t>28.1.3 /</a:t>
                      </a:r>
                      <a:r>
                        <a:rPr lang="en-US" sz="1800" b="0" baseline="0" dirty="0" smtClean="0">
                          <a:solidFill>
                            <a:schemeClr val="tx1"/>
                          </a:solidFill>
                          <a:latin typeface="AGOpus Mon" pitchFamily="2" charset="0"/>
                        </a:rPr>
                        <a:t>MNS OHSAS 18001:201</a:t>
                      </a:r>
                      <a:r>
                        <a:rPr lang="mn-MN" sz="1800" b="0" baseline="0" dirty="0" smtClean="0">
                          <a:solidFill>
                            <a:schemeClr val="tx1"/>
                          </a:solidFill>
                          <a:latin typeface="AGOpus Mon" pitchFamily="2" charset="0"/>
                        </a:rPr>
                        <a:t>2,</a:t>
                      </a:r>
                      <a:endParaRPr lang="en-US" sz="1800" b="0" baseline="0" dirty="0" smtClean="0">
                        <a:solidFill>
                          <a:schemeClr val="tx1"/>
                        </a:solidFill>
                        <a:latin typeface="AGOpus Mon" pitchFamily="2" charset="0"/>
                      </a:endParaRPr>
                    </a:p>
                    <a:p>
                      <a:pPr marL="0" indent="0" algn="just">
                        <a:buFont typeface="Arial" panose="020B0604020202020204" pitchFamily="34" charset="0"/>
                        <a:buNone/>
                      </a:pPr>
                      <a:r>
                        <a:rPr lang="en-US" sz="1800" b="0" dirty="0" smtClean="0">
                          <a:solidFill>
                            <a:schemeClr val="tx1"/>
                          </a:solidFill>
                          <a:latin typeface="AGOpus Mon" pitchFamily="2" charset="0"/>
                        </a:rPr>
                        <a:t>MNS ISO 45001</a:t>
                      </a:r>
                      <a:r>
                        <a:rPr lang="mn-MN" sz="1800" b="0" dirty="0" smtClean="0">
                          <a:solidFill>
                            <a:schemeClr val="tx1"/>
                          </a:solidFill>
                          <a:latin typeface="AGOpus Mon" pitchFamily="2" charset="0"/>
                        </a:rPr>
                        <a:t>:</a:t>
                      </a:r>
                      <a:r>
                        <a:rPr lang="en-US" sz="1800" b="0" dirty="0" smtClean="0">
                          <a:solidFill>
                            <a:schemeClr val="tx1"/>
                          </a:solidFill>
                          <a:latin typeface="AGOpus Mon" pitchFamily="2" charset="0"/>
                        </a:rPr>
                        <a:t>2018</a:t>
                      </a:r>
                      <a:r>
                        <a:rPr lang="mn-MN" sz="1800" b="0" dirty="0" smtClean="0">
                          <a:solidFill>
                            <a:schemeClr val="tx1"/>
                          </a:solidFill>
                          <a:latin typeface="AGOpus Mon" pitchFamily="2" charset="0"/>
                        </a:rPr>
                        <a:t>/</a:t>
                      </a:r>
                    </a:p>
                    <a:p>
                      <a:pPr marL="342900" indent="-342900" algn="just">
                        <a:buFont typeface="Arial" panose="020B0604020202020204" pitchFamily="34" charset="0"/>
                        <a:buChar char="•"/>
                      </a:pPr>
                      <a:r>
                        <a:rPr lang="mn-MN" sz="1800" b="0" dirty="0" smtClean="0">
                          <a:solidFill>
                            <a:schemeClr val="tx1"/>
                          </a:solidFill>
                          <a:latin typeface="AGOpus Mon" pitchFamily="2" charset="0"/>
                        </a:rPr>
                        <a:t>Хөдөлмөрийн</a:t>
                      </a:r>
                      <a:r>
                        <a:rPr lang="mn-MN" sz="1800" b="0" baseline="0" dirty="0" smtClean="0">
                          <a:solidFill>
                            <a:schemeClr val="tx1"/>
                          </a:solidFill>
                          <a:latin typeface="AGOpus Mon" pitchFamily="2" charset="0"/>
                        </a:rPr>
                        <a:t> нөхцлийн үнэлгээ, Эрсдлийн үнэлгээ хийх аргачилсан зөвлөмж,</a:t>
                      </a:r>
                    </a:p>
                    <a:p>
                      <a:pPr marL="342900" indent="-342900" algn="just">
                        <a:buFont typeface="Arial" panose="020B0604020202020204" pitchFamily="34" charset="0"/>
                        <a:buChar char="•"/>
                      </a:pPr>
                      <a:r>
                        <a:rPr lang="mn-MN" sz="1800" b="0" baseline="0" dirty="0" smtClean="0">
                          <a:solidFill>
                            <a:schemeClr val="tx1"/>
                          </a:solidFill>
                          <a:latin typeface="AGOpus Mon" pitchFamily="2" charset="0"/>
                        </a:rPr>
                        <a:t>ЗГ-ын 2015 рын 269-р тогтоол /ҮОХХСБД/</a:t>
                      </a:r>
                      <a:endParaRPr lang="en-US" sz="1800" b="0" dirty="0">
                        <a:solidFill>
                          <a:schemeClr val="tx1"/>
                        </a:solidFill>
                        <a:latin typeface="AGOpus Mon"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6118996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228600" y="685800"/>
          <a:ext cx="11658600" cy="5638800"/>
        </p:xfrm>
        <a:graphic>
          <a:graphicData uri="http://schemas.openxmlformats.org/drawingml/2006/table">
            <a:tbl>
              <a:tblPr firstRow="1" bandRow="1">
                <a:tableStyleId>{5C22544A-7EE6-4342-B048-85BDC9FD1C3A}</a:tableStyleId>
              </a:tblPr>
              <a:tblGrid>
                <a:gridCol w="539750"/>
                <a:gridCol w="5846905"/>
                <a:gridCol w="5271945"/>
              </a:tblGrid>
              <a:tr h="2133600">
                <a:tc>
                  <a:txBody>
                    <a:bodyPr/>
                    <a:lstStyle/>
                    <a:p>
                      <a:pPr algn="ctr"/>
                      <a:r>
                        <a:rPr lang="mn-MN" b="0" dirty="0" smtClean="0">
                          <a:solidFill>
                            <a:schemeClr val="tx1"/>
                          </a:solidFill>
                          <a:latin typeface="AGOpus Mon" pitchFamily="2" charset="0"/>
                        </a:rPr>
                        <a:t>7</a:t>
                      </a:r>
                      <a:endParaRPr lang="en-US" b="0" dirty="0">
                        <a:solidFill>
                          <a:schemeClr val="tx1"/>
                        </a:solidFill>
                        <a:latin typeface="AGOpus Mon"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mn-MN" sz="1800" b="0" kern="1200" dirty="0" smtClean="0">
                          <a:solidFill>
                            <a:schemeClr val="tx1"/>
                          </a:solidFill>
                          <a:effectLst/>
                          <a:latin typeface="AGOpus Mon" pitchFamily="2" charset="0"/>
                          <a:ea typeface="+mn-ea"/>
                          <a:cs typeface="Arial" panose="020B0604020202020204" pitchFamily="34" charset="0"/>
                        </a:rPr>
                        <a:t>8-р</a:t>
                      </a:r>
                      <a:r>
                        <a:rPr lang="mn-MN" sz="1800" b="0" kern="1200" baseline="0" dirty="0" smtClean="0">
                          <a:solidFill>
                            <a:schemeClr val="tx1"/>
                          </a:solidFill>
                          <a:effectLst/>
                          <a:latin typeface="AGOpus Mon" pitchFamily="2" charset="0"/>
                          <a:ea typeface="+mn-ea"/>
                          <a:cs typeface="Arial" panose="020B0604020202020204" pitchFamily="34" charset="0"/>
                        </a:rPr>
                        <a:t> </a:t>
                      </a:r>
                      <a:r>
                        <a:rPr lang="mn-MN" sz="1800" b="0" kern="1200" dirty="0" smtClean="0">
                          <a:solidFill>
                            <a:schemeClr val="tx1"/>
                          </a:solidFill>
                          <a:effectLst/>
                          <a:latin typeface="AGOpus Mon" pitchFamily="2" charset="0"/>
                          <a:ea typeface="+mn-ea"/>
                          <a:cs typeface="Arial" panose="020B0604020202020204" pitchFamily="34" charset="0"/>
                        </a:rPr>
                        <a:t>зүйл. </a:t>
                      </a:r>
                      <a:r>
                        <a:rPr lang="en-US" sz="1800" b="0" kern="1200" dirty="0" err="1" smtClean="0">
                          <a:solidFill>
                            <a:schemeClr val="tx1"/>
                          </a:solidFill>
                          <a:effectLst/>
                          <a:latin typeface="AGOpus Mon" pitchFamily="2" charset="0"/>
                          <a:ea typeface="+mn-ea"/>
                          <a:cs typeface="Arial" panose="020B0604020202020204" pitchFamily="34" charset="0"/>
                        </a:rPr>
                        <a:t>Ажил</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олгогч</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нь</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учирч</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болзошгүй</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гэж</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үзсэн</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үйлдвэрийн</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болон</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байгалийн</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гамшгийн</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үед</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хэрэгжүүлэх</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онцгой</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байдлын</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төлөвлөгөөг</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уурхай</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тус</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бүрийн</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онцлогт</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тохируулан</a:t>
                      </a:r>
                      <a:r>
                        <a:rPr lang="en-US" sz="1800" b="0" kern="1200" dirty="0" smtClean="0">
                          <a:solidFill>
                            <a:schemeClr val="tx1"/>
                          </a:solidFill>
                          <a:effectLst/>
                          <a:latin typeface="AGOpus Mon" pitchFamily="2" charset="0"/>
                          <a:ea typeface="+mn-ea"/>
                          <a:cs typeface="Arial" panose="020B0604020202020204" pitchFamily="34" charset="0"/>
                        </a:rPr>
                        <a:t> </a:t>
                      </a:r>
                      <a:r>
                        <a:rPr lang="en-US" sz="1800" b="0" kern="1200" dirty="0" err="1" smtClean="0">
                          <a:solidFill>
                            <a:schemeClr val="tx1"/>
                          </a:solidFill>
                          <a:effectLst/>
                          <a:latin typeface="AGOpus Mon" pitchFamily="2" charset="0"/>
                          <a:ea typeface="+mn-ea"/>
                          <a:cs typeface="Arial" panose="020B0604020202020204" pitchFamily="34" charset="0"/>
                        </a:rPr>
                        <a:t>боловсруулна</a:t>
                      </a:r>
                      <a:r>
                        <a:rPr lang="mn-MN" sz="1800" b="0" kern="1200" dirty="0" smtClean="0">
                          <a:solidFill>
                            <a:schemeClr val="tx1"/>
                          </a:solidFill>
                          <a:effectLst/>
                          <a:latin typeface="AGOpus Mon" pitchFamily="2" charset="0"/>
                          <a:ea typeface="+mn-ea"/>
                          <a:cs typeface="Arial" panose="020B0604020202020204" pitchFamily="34" charset="0"/>
                        </a:rPr>
                        <a:t>.</a:t>
                      </a:r>
                      <a:endParaRPr lang="en-US" b="0" dirty="0">
                        <a:solidFill>
                          <a:schemeClr val="tx1"/>
                        </a:solidFill>
                        <a:latin typeface="AGOpus Mon" pitchFamily="2"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mn-MN" sz="2000" b="0" dirty="0" smtClean="0">
                          <a:solidFill>
                            <a:schemeClr val="tx1"/>
                          </a:solidFill>
                          <a:latin typeface="AGOpus Mon" pitchFamily="2" charset="0"/>
                        </a:rPr>
                        <a:t>-</a:t>
                      </a:r>
                      <a:r>
                        <a:rPr lang="mn-MN" sz="1800" b="0" dirty="0" smtClean="0">
                          <a:solidFill>
                            <a:schemeClr val="tx1"/>
                          </a:solidFill>
                          <a:latin typeface="AGOpus Mon" pitchFamily="2" charset="0"/>
                        </a:rPr>
                        <a:t>Гамшгаас</a:t>
                      </a:r>
                      <a:r>
                        <a:rPr lang="mn-MN" sz="1800" b="0" baseline="0" dirty="0" smtClean="0">
                          <a:solidFill>
                            <a:schemeClr val="tx1"/>
                          </a:solidFill>
                          <a:latin typeface="AGOpus Mon" pitchFamily="2" charset="0"/>
                        </a:rPr>
                        <a:t> хамгаалах тухай хуулийн 27.1.1 /Өмчийн бүх хэлбэрийн ААН Онцгой байдлын үед авч хэрэгжүүлэх АХТ/</a:t>
                      </a:r>
                    </a:p>
                    <a:p>
                      <a:pPr marL="342900" indent="-342900">
                        <a:buFontTx/>
                        <a:buChar char="-"/>
                      </a:pPr>
                      <a:r>
                        <a:rPr lang="mn-MN" sz="1800" b="0" baseline="0" dirty="0" smtClean="0">
                          <a:solidFill>
                            <a:schemeClr val="tx1"/>
                          </a:solidFill>
                          <a:latin typeface="AGOpus Mon" pitchFamily="2" charset="0"/>
                        </a:rPr>
                        <a:t>ЗГ-ын 2006 оны 176-р тогтоол /Гамшгийн эмзэр байдал, эрсдлийн үнэлгээ хийх журам/</a:t>
                      </a:r>
                    </a:p>
                    <a:p>
                      <a:pPr marL="342900" indent="-342900">
                        <a:buFontTx/>
                        <a:buChar char="-"/>
                      </a:pPr>
                      <a:r>
                        <a:rPr lang="mn-MN" sz="1800" b="0" baseline="0" dirty="0" smtClean="0">
                          <a:solidFill>
                            <a:schemeClr val="tx1"/>
                          </a:solidFill>
                          <a:latin typeface="AGOpus Mon" pitchFamily="2" charset="0"/>
                        </a:rPr>
                        <a:t>Ил уурхайн аюулгүй байдлын дүрмийн 32-р зүйл, хавсралт /Аваарь устгах төлөвлөгөө/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19200">
                <a:tc>
                  <a:txBody>
                    <a:bodyPr/>
                    <a:lstStyle/>
                    <a:p>
                      <a:pPr algn="ctr"/>
                      <a:r>
                        <a:rPr lang="mn-MN" b="0" dirty="0" smtClean="0">
                          <a:solidFill>
                            <a:schemeClr val="tx1"/>
                          </a:solidFill>
                          <a:latin typeface="AGOpus Mon" pitchFamily="2" charset="0"/>
                        </a:rPr>
                        <a:t>8</a:t>
                      </a:r>
                      <a:endParaRPr lang="en-US" b="0" dirty="0">
                        <a:solidFill>
                          <a:schemeClr val="tx1"/>
                        </a:solidFill>
                        <a:latin typeface="AGOpus Mon"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mn-MN" sz="1800" b="0" dirty="0" smtClean="0">
                          <a:solidFill>
                            <a:schemeClr val="tx1"/>
                          </a:solidFill>
                          <a:latin typeface="AGOpus Mon" pitchFamily="2" charset="0"/>
                        </a:rPr>
                        <a:t>11, 12, зүйл. А</a:t>
                      </a:r>
                      <a:r>
                        <a:rPr lang="en-US" sz="1800" kern="1200" dirty="0" err="1" smtClean="0">
                          <a:solidFill>
                            <a:schemeClr val="dk1"/>
                          </a:solidFill>
                          <a:effectLst/>
                          <a:latin typeface="AGOpus Mon" pitchFamily="2" charset="0"/>
                          <a:ea typeface="+mn-ea"/>
                          <a:cs typeface="+mn-cs"/>
                        </a:rPr>
                        <a:t>жил</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олгогч</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нь</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уул</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уурхайн</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мэргэжлийн</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онцлогтой</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нь</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холбоотойгоор</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ажиллагсдыг</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эрүүл</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мэндийн</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байнгын</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хяналтад</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хамруулна</a:t>
                      </a:r>
                      <a:r>
                        <a:rPr lang="mn-MN" sz="1800" kern="1200" dirty="0" smtClean="0">
                          <a:solidFill>
                            <a:schemeClr val="dk1"/>
                          </a:solidFill>
                          <a:effectLst/>
                          <a:latin typeface="AGOpus Mon" pitchFamily="2" charset="0"/>
                          <a:ea typeface="+mn-ea"/>
                          <a:cs typeface="+mn-cs"/>
                        </a:rPr>
                        <a:t>.</a:t>
                      </a:r>
                      <a:endParaRPr lang="en-US" sz="1800" b="0" dirty="0">
                        <a:solidFill>
                          <a:schemeClr val="tx1"/>
                        </a:solidFill>
                        <a:latin typeface="AGOpus Mon"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mn-MN" sz="1800" b="0" dirty="0" smtClean="0">
                          <a:solidFill>
                            <a:schemeClr val="tx1"/>
                          </a:solidFill>
                          <a:latin typeface="AGOpus Mon" pitchFamily="2" charset="0"/>
                        </a:rPr>
                        <a:t>ХАБЭА-н</a:t>
                      </a:r>
                      <a:r>
                        <a:rPr lang="mn-MN" sz="1800" b="0" baseline="0" dirty="0" smtClean="0">
                          <a:solidFill>
                            <a:schemeClr val="tx1"/>
                          </a:solidFill>
                          <a:latin typeface="AGOpus Mon" pitchFamily="2" charset="0"/>
                        </a:rPr>
                        <a:t> хуулийн 14, 16, 28-р </a:t>
                      </a:r>
                      <a:r>
                        <a:rPr lang="mn-MN" sz="1800" b="0" baseline="0" dirty="0" smtClean="0">
                          <a:solidFill>
                            <a:schemeClr val="tx1"/>
                          </a:solidFill>
                          <a:latin typeface="AGOpus Mon" pitchFamily="2" charset="0"/>
                        </a:rPr>
                        <a:t>зүйл /ажилтныг журмын дагуу ЭМ-ийн үзлэгт хамруулах, зардлыг хариуцах, ХХХ-ээр хангах/</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mn-MN" sz="1800" b="0" baseline="0" dirty="0" smtClean="0">
                        <a:solidFill>
                          <a:schemeClr val="tx1"/>
                        </a:solidFill>
                        <a:latin typeface="AGOpus Mon"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37047">
                <a:tc>
                  <a:txBody>
                    <a:bodyPr/>
                    <a:lstStyle/>
                    <a:p>
                      <a:pPr algn="ctr"/>
                      <a:r>
                        <a:rPr lang="mn-MN" b="0" dirty="0" smtClean="0">
                          <a:solidFill>
                            <a:schemeClr val="tx1"/>
                          </a:solidFill>
                          <a:latin typeface="AGOpus Mon" pitchFamily="2" charset="0"/>
                        </a:rPr>
                        <a:t>9</a:t>
                      </a:r>
                      <a:endParaRPr lang="en-US" b="0" dirty="0">
                        <a:solidFill>
                          <a:schemeClr val="tx1"/>
                        </a:solidFill>
                        <a:latin typeface="AGOpus Mon"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mn-MN" sz="1800" b="0" dirty="0" smtClean="0">
                          <a:solidFill>
                            <a:schemeClr val="tx1"/>
                          </a:solidFill>
                          <a:latin typeface="AGOpus Mon" pitchFamily="2" charset="0"/>
                        </a:rPr>
                        <a:t>13, 14-р</a:t>
                      </a:r>
                      <a:r>
                        <a:rPr lang="mn-MN" sz="1800" b="0" baseline="0" dirty="0" smtClean="0">
                          <a:solidFill>
                            <a:schemeClr val="tx1"/>
                          </a:solidFill>
                          <a:latin typeface="AGOpus Mon" pitchFamily="2" charset="0"/>
                        </a:rPr>
                        <a:t> зүйл. </a:t>
                      </a:r>
                      <a:r>
                        <a:rPr lang="mn-MN" sz="1800" b="0" baseline="0" dirty="0" smtClean="0">
                          <a:solidFill>
                            <a:schemeClr val="tx1"/>
                          </a:solidFill>
                          <a:latin typeface="AGOpus Mon" pitchFamily="2" charset="0"/>
                        </a:rPr>
                        <a:t>Ажилтны </a:t>
                      </a:r>
                      <a:r>
                        <a:rPr lang="mn-MN" sz="1800" b="0" baseline="0" dirty="0" smtClean="0">
                          <a:solidFill>
                            <a:schemeClr val="tx1"/>
                          </a:solidFill>
                          <a:latin typeface="AGOpus Mon" pitchFamily="2" charset="0"/>
                        </a:rPr>
                        <a:t>эрх, үүрэг /</a:t>
                      </a:r>
                      <a:r>
                        <a:rPr lang="en-US" sz="1800" kern="1200" dirty="0" err="1" smtClean="0">
                          <a:solidFill>
                            <a:schemeClr val="dk1"/>
                          </a:solidFill>
                          <a:effectLst/>
                          <a:latin typeface="AGOpus Mon" pitchFamily="2" charset="0"/>
                          <a:ea typeface="+mn-ea"/>
                          <a:cs typeface="+mn-cs"/>
                        </a:rPr>
                        <a:t>эрсдлийн</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талаар</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мэдэх</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мэдээлэл</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авах</a:t>
                      </a:r>
                      <a:r>
                        <a:rPr lang="en-US" sz="1800" kern="1200" dirty="0" smtClean="0">
                          <a:solidFill>
                            <a:schemeClr val="dk1"/>
                          </a:solidFill>
                          <a:effectLst/>
                          <a:latin typeface="AGOpus Mon" pitchFamily="2" charset="0"/>
                          <a:ea typeface="+mn-ea"/>
                          <a:cs typeface="+mn-cs"/>
                        </a:rPr>
                        <a:t>,</a:t>
                      </a:r>
                      <a:br>
                        <a:rPr lang="en-US" sz="1800" kern="1200" dirty="0" smtClean="0">
                          <a:solidFill>
                            <a:schemeClr val="dk1"/>
                          </a:solidFill>
                          <a:effectLst/>
                          <a:latin typeface="AGOpus Mon" pitchFamily="2" charset="0"/>
                          <a:ea typeface="+mn-ea"/>
                          <a:cs typeface="+mn-cs"/>
                        </a:rPr>
                      </a:br>
                      <a:r>
                        <a:rPr lang="mn-MN" sz="1800" kern="1200" dirty="0" smtClean="0">
                          <a:solidFill>
                            <a:schemeClr val="dk1"/>
                          </a:solidFill>
                          <a:effectLst/>
                          <a:latin typeface="AGOpus Mon" pitchFamily="2" charset="0"/>
                          <a:ea typeface="+mn-ea"/>
                          <a:cs typeface="+mn-cs"/>
                        </a:rPr>
                        <a:t>о</a:t>
                      </a:r>
                      <a:r>
                        <a:rPr lang="en-US" sz="1800" kern="1200" dirty="0" err="1" smtClean="0">
                          <a:solidFill>
                            <a:schemeClr val="dk1"/>
                          </a:solidFill>
                          <a:effectLst/>
                          <a:latin typeface="AGOpus Mon" pitchFamily="2" charset="0"/>
                          <a:ea typeface="+mn-ea"/>
                          <a:cs typeface="+mn-cs"/>
                        </a:rPr>
                        <a:t>сол</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аюул</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аюултай</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тохиолдлын</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талаар</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ажил</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олгогч</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болон</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эрх</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бүхий</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байгууллагад</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мэдэгдэх</a:t>
                      </a:r>
                      <a:r>
                        <a:rPr lang="mn-MN" sz="1800" kern="1200" dirty="0" smtClean="0">
                          <a:solidFill>
                            <a:schemeClr val="dk1"/>
                          </a:solidFill>
                          <a:effectLst/>
                          <a:latin typeface="AGOpus Mon" pitchFamily="2" charset="0"/>
                          <a:ea typeface="+mn-ea"/>
                          <a:cs typeface="+mn-cs"/>
                        </a:rPr>
                        <a:t>, аюултай</a:t>
                      </a:r>
                      <a:r>
                        <a:rPr lang="mn-MN" sz="1800" kern="1200" baseline="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нөхцөл</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үүсвэл</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уурхайн</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аль</a:t>
                      </a:r>
                      <a:r>
                        <a:rPr lang="en-US" sz="1800" kern="1200" dirty="0" smtClean="0">
                          <a:solidFill>
                            <a:schemeClr val="dk1"/>
                          </a:solidFill>
                          <a:effectLst/>
                          <a:latin typeface="AGOpus Mon" pitchFamily="2" charset="0"/>
                          <a:ea typeface="+mn-ea"/>
                          <a:cs typeface="+mn-cs"/>
                        </a:rPr>
                        <a:t> ч </a:t>
                      </a:r>
                      <a:r>
                        <a:rPr lang="en-US" sz="1800" kern="1200" dirty="0" err="1" smtClean="0">
                          <a:solidFill>
                            <a:schemeClr val="dk1"/>
                          </a:solidFill>
                          <a:effectLst/>
                          <a:latin typeface="AGOpus Mon" pitchFamily="2" charset="0"/>
                          <a:ea typeface="+mn-ea"/>
                          <a:cs typeface="+mn-cs"/>
                        </a:rPr>
                        <a:t>байрлалыг</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орхин</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гарах</a:t>
                      </a:r>
                      <a:r>
                        <a:rPr lang="mn-MN" sz="1800" kern="1200" dirty="0" smtClean="0">
                          <a:solidFill>
                            <a:schemeClr val="dk1"/>
                          </a:solidFill>
                          <a:effectLst/>
                          <a:latin typeface="AGOpus Mon" pitchFamily="2" charset="0"/>
                          <a:ea typeface="+mn-ea"/>
                          <a:cs typeface="+mn-cs"/>
                        </a:rPr>
                        <a:t>,</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хяналт</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шалгалтанд</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оролцох</a:t>
                      </a:r>
                      <a:r>
                        <a:rPr lang="mn-MN" sz="1800" kern="1200" dirty="0" smtClean="0">
                          <a:solidFill>
                            <a:schemeClr val="dk1"/>
                          </a:solidFill>
                          <a:effectLst/>
                          <a:latin typeface="AGOpus Mon" pitchFamily="2" charset="0"/>
                          <a:ea typeface="+mn-ea"/>
                          <a:cs typeface="+mn-cs"/>
                        </a:rPr>
                        <a:t>, э</a:t>
                      </a:r>
                      <a:r>
                        <a:rPr lang="en-US" sz="1800" kern="1200" dirty="0" err="1" smtClean="0">
                          <a:solidFill>
                            <a:schemeClr val="dk1"/>
                          </a:solidFill>
                          <a:effectLst/>
                          <a:latin typeface="AGOpus Mon" pitchFamily="2" charset="0"/>
                          <a:ea typeface="+mn-ea"/>
                          <a:cs typeface="+mn-cs"/>
                        </a:rPr>
                        <a:t>рх</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бүхий</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байгууллагатай</a:t>
                      </a:r>
                      <a:r>
                        <a:rPr lang="en-US" sz="1800" kern="1200" dirty="0" smtClean="0">
                          <a:solidFill>
                            <a:schemeClr val="dk1"/>
                          </a:solidFill>
                          <a:effectLst/>
                          <a:latin typeface="AGOpus Mon" pitchFamily="2" charset="0"/>
                          <a:ea typeface="+mn-ea"/>
                          <a:cs typeface="+mn-cs"/>
                        </a:rPr>
                        <a:t> </a:t>
                      </a:r>
                      <a:r>
                        <a:rPr lang="en-US" sz="1800" kern="1200" dirty="0" err="1" smtClean="0">
                          <a:solidFill>
                            <a:schemeClr val="dk1"/>
                          </a:solidFill>
                          <a:effectLst/>
                          <a:latin typeface="AGOpus Mon" pitchFamily="2" charset="0"/>
                          <a:ea typeface="+mn-ea"/>
                          <a:cs typeface="+mn-cs"/>
                        </a:rPr>
                        <a:t>зөвлөлдөх</a:t>
                      </a:r>
                      <a:r>
                        <a:rPr lang="mn-MN" sz="1800" kern="1200" dirty="0" smtClean="0">
                          <a:solidFill>
                            <a:schemeClr val="dk1"/>
                          </a:solidFill>
                          <a:effectLst/>
                          <a:latin typeface="AGOpus Mon" pitchFamily="2" charset="0"/>
                          <a:ea typeface="+mn-ea"/>
                          <a:cs typeface="+mn-cs"/>
                        </a:rPr>
                        <a:t>/ </a:t>
                      </a:r>
                      <a:r>
                        <a:rPr lang="en-US" sz="1800" kern="1200" dirty="0" smtClean="0">
                          <a:solidFill>
                            <a:schemeClr val="dk1"/>
                          </a:solidFill>
                          <a:effectLst/>
                          <a:latin typeface="+mn-lt"/>
                          <a:ea typeface="+mn-ea"/>
                          <a:cs typeface="+mn-cs"/>
                        </a:rPr>
                        <a:t>.</a:t>
                      </a:r>
                      <a:br>
                        <a:rPr lang="en-US" sz="1800" kern="1200" dirty="0" smtClean="0">
                          <a:solidFill>
                            <a:schemeClr val="dk1"/>
                          </a:solidFill>
                          <a:effectLst/>
                          <a:latin typeface="+mn-lt"/>
                          <a:ea typeface="+mn-ea"/>
                          <a:cs typeface="+mn-cs"/>
                        </a:rPr>
                      </a:br>
                      <a:endParaRPr lang="en-US" b="0" dirty="0">
                        <a:solidFill>
                          <a:schemeClr val="tx1"/>
                        </a:solidFill>
                        <a:latin typeface="AGOpus Mon"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mn-MN" sz="1800" b="0" dirty="0" smtClean="0">
                          <a:solidFill>
                            <a:schemeClr val="tx1"/>
                          </a:solidFill>
                          <a:latin typeface="AGOpus Mon" pitchFamily="2" charset="0"/>
                        </a:rPr>
                        <a:t>ХАБЭА-н</a:t>
                      </a:r>
                      <a:r>
                        <a:rPr lang="mn-MN" sz="1800" b="0" baseline="0" dirty="0" smtClean="0">
                          <a:solidFill>
                            <a:schemeClr val="tx1"/>
                          </a:solidFill>
                          <a:latin typeface="AGOpus Mon" pitchFamily="2" charset="0"/>
                        </a:rPr>
                        <a:t> хуулийн 18-р </a:t>
                      </a:r>
                      <a:r>
                        <a:rPr lang="mn-MN" sz="1800" b="0" baseline="0" dirty="0" smtClean="0">
                          <a:solidFill>
                            <a:schemeClr val="tx1"/>
                          </a:solidFill>
                          <a:latin typeface="AGOpus Mon" pitchFamily="2" charset="0"/>
                        </a:rPr>
                        <a:t>зүйл /Эрх: ҮОМШӨ-ний даатгалд хамрагдах, бодит мэдээлэл авах, аюултай нөхцөлд ажлаа зогсоох, хэлэлцээр хийх </a:t>
                      </a:r>
                    </a:p>
                    <a:p>
                      <a:pPr marL="0" indent="0">
                        <a:buFont typeface="Arial" panose="020B0604020202020204" pitchFamily="34" charset="0"/>
                        <a:buNone/>
                      </a:pPr>
                      <a:r>
                        <a:rPr lang="mn-MN" sz="1800" b="0" baseline="0" dirty="0" smtClean="0">
                          <a:solidFill>
                            <a:schemeClr val="tx1"/>
                          </a:solidFill>
                          <a:latin typeface="AGOpus Mon" pitchFamily="2" charset="0"/>
                        </a:rPr>
                        <a:t>Үүрэг: АА-ны дүрэм, журмыг мөрдөх</a:t>
                      </a:r>
                    </a:p>
                    <a:p>
                      <a:pPr marL="0" indent="0">
                        <a:buFont typeface="Arial" panose="020B0604020202020204" pitchFamily="34" charset="0"/>
                        <a:buNone/>
                      </a:pPr>
                      <a:r>
                        <a:rPr lang="mn-MN" sz="1800" b="0" baseline="0" dirty="0" smtClean="0">
                          <a:solidFill>
                            <a:schemeClr val="tx1"/>
                          </a:solidFill>
                          <a:latin typeface="AGOpus Mon" pitchFamily="2" charset="0"/>
                        </a:rPr>
                        <a:t>ЭМ-ийн үзлэгт хамрагдах, ХХХ-ыг зорицлалтын дагуу хэрэглэж хэвших, анхны тусламж үзүүлэх/</a:t>
                      </a:r>
                      <a:endParaRPr lang="en-US" sz="1800" b="0" dirty="0">
                        <a:solidFill>
                          <a:schemeClr val="tx1"/>
                        </a:solidFill>
                        <a:latin typeface="AGOpus Mon"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405205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2150701" y="4305317"/>
            <a:ext cx="9021318" cy="424395"/>
          </a:xfrm>
        </p:spPr>
        <p:txBody>
          <a:bodyPr>
            <a:noAutofit/>
          </a:bodyPr>
          <a:lstStyle/>
          <a:p>
            <a:pPr marL="0" indent="0" algn="just">
              <a:buNone/>
            </a:pPr>
            <a:endParaRPr lang="mn-MN" sz="1800" dirty="0" smtClean="0">
              <a:solidFill>
                <a:srgbClr val="002060"/>
              </a:solidFill>
              <a:latin typeface="AGOptima Mon" panose="020B7200000000000000" pitchFamily="34" charset="0"/>
            </a:endParaRPr>
          </a:p>
          <a:p>
            <a:pPr marL="0" indent="0" algn="just">
              <a:buNone/>
            </a:pPr>
            <a:r>
              <a:rPr lang="mn-MN" sz="1800" dirty="0" smtClean="0">
                <a:solidFill>
                  <a:srgbClr val="002060"/>
                </a:solidFill>
                <a:latin typeface="AGOptima Mon" panose="020B7200000000000000" pitchFamily="34" charset="0"/>
              </a:rPr>
              <a:t> </a:t>
            </a:r>
            <a:endParaRPr lang="en-US" sz="1800" dirty="0">
              <a:solidFill>
                <a:srgbClr val="002060"/>
              </a:solidFill>
              <a:latin typeface="Arial" pitchFamily="34" charset="0"/>
              <a:cs typeface="Arial" pitchFamily="34" charset="0"/>
            </a:endParaRPr>
          </a:p>
        </p:txBody>
      </p:sp>
      <p:sp>
        <p:nvSpPr>
          <p:cNvPr id="1229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738CABC-21F5-49BF-8A77-DE416AA609F2}" type="slidenum">
              <a:rPr lang="en-US"/>
              <a:pPr/>
              <a:t>9</a:t>
            </a:fld>
            <a:endParaRPr lang="en-US"/>
          </a:p>
        </p:txBody>
      </p:sp>
      <p:sp>
        <p:nvSpPr>
          <p:cNvPr id="4" name="Title 1"/>
          <p:cNvSpPr>
            <a:spLocks noGrp="1"/>
          </p:cNvSpPr>
          <p:nvPr>
            <p:ph type="title"/>
          </p:nvPr>
        </p:nvSpPr>
        <p:spPr>
          <a:xfrm>
            <a:off x="2202633" y="161926"/>
            <a:ext cx="8077200" cy="762000"/>
          </a:xfrm>
        </p:spPr>
        <p:txBody>
          <a:bodyPr>
            <a:noAutofit/>
          </a:bodyPr>
          <a:lstStyle/>
          <a:p>
            <a:pPr algn="ctr"/>
            <a:r>
              <a:rPr lang="mn-MN" sz="2400" b="1" dirty="0" smtClean="0">
                <a:solidFill>
                  <a:srgbClr val="002060"/>
                </a:solidFill>
                <a:latin typeface="AGOpus Mon" pitchFamily="2" charset="0"/>
              </a:rPr>
              <a:t>УУЛ УУРХАЙН САЛБАРЫН ӨНӨӨГИЙН БАЙДАЛ</a:t>
            </a:r>
            <a:endParaRPr lang="en-US" sz="2400" b="1" dirty="0">
              <a:solidFill>
                <a:srgbClr val="002060"/>
              </a:solidFill>
              <a:latin typeface="AGOpus Mon" pitchFamily="2" charset="0"/>
            </a:endParaRPr>
          </a:p>
        </p:txBody>
      </p:sp>
      <p:sp>
        <p:nvSpPr>
          <p:cNvPr id="5" name="object 16"/>
          <p:cNvSpPr/>
          <p:nvPr/>
        </p:nvSpPr>
        <p:spPr>
          <a:xfrm>
            <a:off x="381000" y="838200"/>
            <a:ext cx="11568060" cy="0"/>
          </a:xfrm>
          <a:custGeom>
            <a:avLst/>
            <a:gdLst/>
            <a:ahLst/>
            <a:cxnLst/>
            <a:rect l="l" t="t" r="r" b="b"/>
            <a:pathLst>
              <a:path w="11568061">
                <a:moveTo>
                  <a:pt x="0" y="0"/>
                </a:moveTo>
                <a:lnTo>
                  <a:pt x="11568061" y="0"/>
                </a:lnTo>
              </a:path>
            </a:pathLst>
          </a:custGeom>
          <a:ln w="6350">
            <a:solidFill>
              <a:srgbClr val="A7A9AC"/>
            </a:solidFill>
          </a:ln>
        </p:spPr>
        <p:txBody>
          <a:bodyPr wrap="square" lIns="0" tIns="0" rIns="0" bIns="0" rtlCol="0">
            <a:noAutofit/>
          </a:bodyPr>
          <a:lstStyle/>
          <a:p>
            <a:endParaRPr sz="1798">
              <a:latin typeface="AGOpus Mon" pitchFamily="2" charset="0"/>
            </a:endParaRPr>
          </a:p>
        </p:txBody>
      </p:sp>
      <p:grpSp>
        <p:nvGrpSpPr>
          <p:cNvPr id="6" name="Group 5"/>
          <p:cNvGrpSpPr/>
          <p:nvPr/>
        </p:nvGrpSpPr>
        <p:grpSpPr>
          <a:xfrm>
            <a:off x="1053847" y="1295400"/>
            <a:ext cx="1096854" cy="461073"/>
            <a:chOff x="381000" y="1321807"/>
            <a:chExt cx="4836995" cy="2442919"/>
          </a:xfrm>
        </p:grpSpPr>
        <p:pic>
          <p:nvPicPr>
            <p:cNvPr id="7" name="Picture 6"/>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20062" t="11496" r="52582" b="10689"/>
            <a:stretch/>
          </p:blipFill>
          <p:spPr>
            <a:xfrm>
              <a:off x="381000" y="1323265"/>
              <a:ext cx="1143000" cy="2438398"/>
            </a:xfrm>
            <a:prstGeom prst="rect">
              <a:avLst/>
            </a:prstGeom>
          </p:spPr>
        </p:pic>
        <p:pic>
          <p:nvPicPr>
            <p:cNvPr id="8" name="Picture 7"/>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20062" t="11496" r="52582" b="10689"/>
            <a:stretch/>
          </p:blipFill>
          <p:spPr>
            <a:xfrm>
              <a:off x="1298812" y="1323265"/>
              <a:ext cx="1143000" cy="2438398"/>
            </a:xfrm>
            <a:prstGeom prst="rect">
              <a:avLst/>
            </a:prstGeom>
          </p:spPr>
        </p:pic>
        <p:pic>
          <p:nvPicPr>
            <p:cNvPr id="9" name="Picture 8"/>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20062" t="11496" r="52582" b="10689"/>
            <a:stretch/>
          </p:blipFill>
          <p:spPr>
            <a:xfrm>
              <a:off x="2222311" y="1321807"/>
              <a:ext cx="1143000" cy="2438398"/>
            </a:xfrm>
            <a:prstGeom prst="rect">
              <a:avLst/>
            </a:prstGeom>
          </p:spPr>
        </p:pic>
        <p:pic>
          <p:nvPicPr>
            <p:cNvPr id="10" name="Picture 9"/>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20062" t="11496" r="52582" b="10689"/>
            <a:stretch/>
          </p:blipFill>
          <p:spPr>
            <a:xfrm>
              <a:off x="3145810" y="1321807"/>
              <a:ext cx="1143000" cy="2438398"/>
            </a:xfrm>
            <a:prstGeom prst="rect">
              <a:avLst/>
            </a:prstGeom>
          </p:spPr>
        </p:pic>
        <p:pic>
          <p:nvPicPr>
            <p:cNvPr id="11" name="Picture 10"/>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20062" t="11496" r="52582" b="10689"/>
            <a:stretch/>
          </p:blipFill>
          <p:spPr>
            <a:xfrm>
              <a:off x="4074995" y="1326328"/>
              <a:ext cx="1143000" cy="2438398"/>
            </a:xfrm>
            <a:prstGeom prst="rect">
              <a:avLst/>
            </a:prstGeom>
          </p:spPr>
        </p:pic>
      </p:grpSp>
      <p:grpSp>
        <p:nvGrpSpPr>
          <p:cNvPr id="15" name="Group 14"/>
          <p:cNvGrpSpPr/>
          <p:nvPr/>
        </p:nvGrpSpPr>
        <p:grpSpPr>
          <a:xfrm>
            <a:off x="1047753" y="1849233"/>
            <a:ext cx="1102948" cy="531014"/>
            <a:chOff x="4394138" y="1771443"/>
            <a:chExt cx="8076270" cy="3449675"/>
          </a:xfrm>
        </p:grpSpPr>
        <p:pic>
          <p:nvPicPr>
            <p:cNvPr id="16" name="Picture 15"/>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48667" t="9111" r="22000" b="10888"/>
            <a:stretch/>
          </p:blipFill>
          <p:spPr>
            <a:xfrm>
              <a:off x="6014053" y="1776094"/>
              <a:ext cx="1681960" cy="3440373"/>
            </a:xfrm>
            <a:prstGeom prst="rect">
              <a:avLst/>
            </a:prstGeom>
          </p:spPr>
        </p:pic>
        <p:pic>
          <p:nvPicPr>
            <p:cNvPr id="17" name="Picture 16"/>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48667" t="9111" r="22000" b="10888"/>
            <a:stretch/>
          </p:blipFill>
          <p:spPr>
            <a:xfrm>
              <a:off x="7631744" y="1771443"/>
              <a:ext cx="1681960" cy="3440373"/>
            </a:xfrm>
            <a:prstGeom prst="rect">
              <a:avLst/>
            </a:prstGeom>
          </p:spPr>
        </p:pic>
        <p:pic>
          <p:nvPicPr>
            <p:cNvPr id="18" name="Picture 17"/>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48667" t="9111" r="22000" b="10888"/>
            <a:stretch/>
          </p:blipFill>
          <p:spPr>
            <a:xfrm>
              <a:off x="9176742" y="1776094"/>
              <a:ext cx="1681960" cy="3440373"/>
            </a:xfrm>
            <a:prstGeom prst="rect">
              <a:avLst/>
            </a:prstGeom>
          </p:spPr>
        </p:pic>
        <p:pic>
          <p:nvPicPr>
            <p:cNvPr id="19" name="Picture 18"/>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48667" t="9111" r="22000" b="10888"/>
            <a:stretch/>
          </p:blipFill>
          <p:spPr>
            <a:xfrm>
              <a:off x="10788448" y="1780745"/>
              <a:ext cx="1681960" cy="3440373"/>
            </a:xfrm>
            <a:prstGeom prst="rect">
              <a:avLst/>
            </a:prstGeom>
          </p:spPr>
        </p:pic>
        <p:pic>
          <p:nvPicPr>
            <p:cNvPr id="20" name="Picture 19"/>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48667" t="9111" r="22000" b="10888"/>
            <a:stretch/>
          </p:blipFill>
          <p:spPr>
            <a:xfrm>
              <a:off x="4394138" y="1771443"/>
              <a:ext cx="1681960" cy="3440373"/>
            </a:xfrm>
            <a:prstGeom prst="rect">
              <a:avLst/>
            </a:prstGeom>
          </p:spPr>
        </p:pic>
      </p:grpSp>
      <p:sp>
        <p:nvSpPr>
          <p:cNvPr id="3" name="TextBox 2"/>
          <p:cNvSpPr txBox="1"/>
          <p:nvPr/>
        </p:nvSpPr>
        <p:spPr>
          <a:xfrm>
            <a:off x="2655954" y="1219200"/>
            <a:ext cx="8633465" cy="5078313"/>
          </a:xfrm>
          <a:prstGeom prst="rect">
            <a:avLst/>
          </a:prstGeom>
          <a:noFill/>
        </p:spPr>
        <p:txBody>
          <a:bodyPr wrap="square" rtlCol="0">
            <a:spAutoFit/>
          </a:bodyPr>
          <a:lstStyle/>
          <a:p>
            <a:r>
              <a:rPr lang="mn-MN" dirty="0">
                <a:solidFill>
                  <a:srgbClr val="002060"/>
                </a:solidFill>
                <a:latin typeface="AGOptima Mon" panose="020B7200000000000000" pitchFamily="34" charset="0"/>
              </a:rPr>
              <a:t>Уул уурхайн олборлох үйлдвэрлэлийн салбарт өнөөдрийн байдлаар </a:t>
            </a:r>
            <a:r>
              <a:rPr lang="mn-MN" b="1" dirty="0">
                <a:solidFill>
                  <a:srgbClr val="002060"/>
                </a:solidFill>
                <a:latin typeface="AGOptima Mon" panose="020B7200000000000000" pitchFamily="34" charset="0"/>
              </a:rPr>
              <a:t>750 гаруй </a:t>
            </a:r>
            <a:r>
              <a:rPr lang="mn-MN" dirty="0">
                <a:solidFill>
                  <a:srgbClr val="002060"/>
                </a:solidFill>
                <a:latin typeface="AGOptima Mon" panose="020B7200000000000000" pitchFamily="34" charset="0"/>
              </a:rPr>
              <a:t>аж ахуй нэгж үйл ажиллагаа явуулж, </a:t>
            </a:r>
            <a:r>
              <a:rPr lang="mn-MN" b="1" dirty="0">
                <a:solidFill>
                  <a:srgbClr val="002060"/>
                </a:solidFill>
                <a:latin typeface="AGOptima Mon" panose="020B7200000000000000" pitchFamily="34" charset="0"/>
              </a:rPr>
              <a:t>23 000</a:t>
            </a:r>
            <a:r>
              <a:rPr lang="mn-MN" dirty="0">
                <a:solidFill>
                  <a:srgbClr val="002060"/>
                </a:solidFill>
                <a:latin typeface="AGOptima Mon" panose="020B7200000000000000" pitchFamily="34" charset="0"/>
              </a:rPr>
              <a:t> гаруй хүн шууд харъяалах ажлын байранд, </a:t>
            </a:r>
            <a:r>
              <a:rPr lang="mn-MN" b="1" dirty="0">
                <a:solidFill>
                  <a:srgbClr val="002060"/>
                </a:solidFill>
                <a:latin typeface="AGOptima Mon" panose="020B7200000000000000" pitchFamily="34" charset="0"/>
              </a:rPr>
              <a:t>60 000 </a:t>
            </a:r>
            <a:r>
              <a:rPr lang="mn-MN" dirty="0">
                <a:solidFill>
                  <a:srgbClr val="002060"/>
                </a:solidFill>
                <a:latin typeface="AGOptima Mon" panose="020B7200000000000000" pitchFamily="34" charset="0"/>
              </a:rPr>
              <a:t>гаруй хүн шууд бус ажил хөдөлмөр эрхэлж байна</a:t>
            </a:r>
            <a:r>
              <a:rPr lang="mn-MN" dirty="0" smtClean="0">
                <a:solidFill>
                  <a:srgbClr val="002060"/>
                </a:solidFill>
                <a:latin typeface="AGOptima Mon" panose="020B7200000000000000" pitchFamily="34" charset="0"/>
              </a:rPr>
              <a:t>.</a:t>
            </a:r>
          </a:p>
          <a:p>
            <a:endParaRPr lang="mn-MN" dirty="0" smtClean="0">
              <a:solidFill>
                <a:srgbClr val="002060"/>
              </a:solidFill>
              <a:latin typeface="AGOptima Mon" panose="020B7200000000000000" pitchFamily="34" charset="0"/>
            </a:endParaRPr>
          </a:p>
          <a:p>
            <a:endParaRPr lang="mn-MN" dirty="0">
              <a:solidFill>
                <a:srgbClr val="002060"/>
              </a:solidFill>
              <a:latin typeface="AGOptima Mon" panose="020B7200000000000000" pitchFamily="34" charset="0"/>
            </a:endParaRPr>
          </a:p>
          <a:p>
            <a:r>
              <a:rPr lang="mn-MN" dirty="0">
                <a:solidFill>
                  <a:srgbClr val="002060"/>
                </a:solidFill>
                <a:latin typeface="AGOptima Mon" panose="020B7200000000000000" pitchFamily="34" charset="0"/>
              </a:rPr>
              <a:t>Монгол Улсын хэмжээнд </a:t>
            </a:r>
            <a:r>
              <a:rPr lang="mn-MN" b="1" dirty="0">
                <a:solidFill>
                  <a:srgbClr val="002060"/>
                </a:solidFill>
                <a:latin typeface="AGOptima Mon" panose="020B7200000000000000" pitchFamily="34" charset="0"/>
              </a:rPr>
              <a:t>2017</a:t>
            </a:r>
            <a:r>
              <a:rPr lang="mn-MN" dirty="0">
                <a:solidFill>
                  <a:srgbClr val="002060"/>
                </a:solidFill>
                <a:latin typeface="AGOptima Mon" panose="020B7200000000000000" pitchFamily="34" charset="0"/>
              </a:rPr>
              <a:t> онд үйлдвэрлэлийн осол, хурц хордлогын нийт </a:t>
            </a:r>
            <a:r>
              <a:rPr lang="mn-MN" b="1" dirty="0">
                <a:solidFill>
                  <a:srgbClr val="002060"/>
                </a:solidFill>
                <a:latin typeface="AGOptima Mon" panose="020B7200000000000000" pitchFamily="34" charset="0"/>
              </a:rPr>
              <a:t>332</a:t>
            </a:r>
            <a:r>
              <a:rPr lang="mn-MN" dirty="0">
                <a:solidFill>
                  <a:srgbClr val="002060"/>
                </a:solidFill>
                <a:latin typeface="AGOptima Mon" panose="020B7200000000000000" pitchFamily="34" charset="0"/>
              </a:rPr>
              <a:t> тохиолдол бүртгэгдсэнээс уул уурхайн олборлох салбарт нийт ослын </a:t>
            </a:r>
            <a:r>
              <a:rPr lang="mn-MN" b="1" dirty="0">
                <a:solidFill>
                  <a:srgbClr val="002060"/>
                </a:solidFill>
                <a:latin typeface="AGOptima Mon" panose="020B7200000000000000" pitchFamily="34" charset="0"/>
              </a:rPr>
              <a:t>55</a:t>
            </a:r>
            <a:r>
              <a:rPr lang="mn-MN" dirty="0">
                <a:solidFill>
                  <a:srgbClr val="002060"/>
                </a:solidFill>
                <a:latin typeface="AGOptima Mon" panose="020B7200000000000000" pitchFamily="34" charset="0"/>
              </a:rPr>
              <a:t> тохиолдол, </a:t>
            </a:r>
            <a:r>
              <a:rPr lang="mn-MN" b="1" dirty="0">
                <a:solidFill>
                  <a:srgbClr val="002060"/>
                </a:solidFill>
                <a:latin typeface="AGOptima Mon" panose="020B7200000000000000" pitchFamily="34" charset="0"/>
              </a:rPr>
              <a:t>2018</a:t>
            </a:r>
            <a:r>
              <a:rPr lang="mn-MN" dirty="0">
                <a:solidFill>
                  <a:srgbClr val="002060"/>
                </a:solidFill>
                <a:latin typeface="AGOptima Mon" panose="020B7200000000000000" pitchFamily="34" charset="0"/>
              </a:rPr>
              <a:t> онд нийт </a:t>
            </a:r>
            <a:r>
              <a:rPr lang="mn-MN" b="1" dirty="0">
                <a:solidFill>
                  <a:srgbClr val="002060"/>
                </a:solidFill>
                <a:latin typeface="AGOptima Mon" panose="020B7200000000000000" pitchFamily="34" charset="0"/>
              </a:rPr>
              <a:t>283</a:t>
            </a:r>
            <a:r>
              <a:rPr lang="mn-MN" dirty="0">
                <a:solidFill>
                  <a:srgbClr val="002060"/>
                </a:solidFill>
                <a:latin typeface="AGOptima Mon" panose="020B7200000000000000" pitchFamily="34" charset="0"/>
              </a:rPr>
              <a:t> тохиолдол бүртгэгдсэнээс уул уурхайн олборлох салбарт </a:t>
            </a:r>
            <a:r>
              <a:rPr lang="mn-MN" b="1" dirty="0">
                <a:solidFill>
                  <a:srgbClr val="002060"/>
                </a:solidFill>
                <a:latin typeface="AGOptima Mon" panose="020B7200000000000000" pitchFamily="34" charset="0"/>
              </a:rPr>
              <a:t>73 </a:t>
            </a:r>
            <a:r>
              <a:rPr lang="mn-MN" dirty="0">
                <a:solidFill>
                  <a:srgbClr val="002060"/>
                </a:solidFill>
                <a:latin typeface="AGOptima Mon" panose="020B7200000000000000" pitchFamily="34" charset="0"/>
              </a:rPr>
              <a:t>тохиолдол бүртгэгдсэн байна. </a:t>
            </a:r>
            <a:r>
              <a:rPr lang="mn-MN" b="1" dirty="0">
                <a:solidFill>
                  <a:srgbClr val="002060"/>
                </a:solidFill>
                <a:latin typeface="AGOptima Mon" panose="020B7200000000000000" pitchFamily="34" charset="0"/>
              </a:rPr>
              <a:t>2019</a:t>
            </a:r>
            <a:r>
              <a:rPr lang="mn-MN" dirty="0">
                <a:solidFill>
                  <a:srgbClr val="002060"/>
                </a:solidFill>
                <a:latin typeface="AGOptima Mon" panose="020B7200000000000000" pitchFamily="34" charset="0"/>
              </a:rPr>
              <a:t> оны эхний 4 сарын байдлаар</a:t>
            </a:r>
            <a:r>
              <a:rPr lang="en-US" dirty="0">
                <a:solidFill>
                  <a:srgbClr val="002060"/>
                </a:solidFill>
                <a:latin typeface="AGOptima Mon" panose="020B7200000000000000" pitchFamily="34" charset="0"/>
              </a:rPr>
              <a:t> </a:t>
            </a:r>
            <a:r>
              <a:rPr lang="mn-MN" dirty="0">
                <a:solidFill>
                  <a:srgbClr val="002060"/>
                </a:solidFill>
                <a:latin typeface="AGOptima Mon" panose="020B7200000000000000" pitchFamily="34" charset="0"/>
              </a:rPr>
              <a:t>уул уурхайн салбар </a:t>
            </a:r>
            <a:r>
              <a:rPr lang="mn-MN" b="1" dirty="0">
                <a:solidFill>
                  <a:srgbClr val="002060"/>
                </a:solidFill>
                <a:latin typeface="AGOptima Mon" panose="020B7200000000000000" pitchFamily="34" charset="0"/>
              </a:rPr>
              <a:t>21</a:t>
            </a:r>
            <a:r>
              <a:rPr lang="mn-MN" dirty="0">
                <a:solidFill>
                  <a:srgbClr val="002060"/>
                </a:solidFill>
                <a:latin typeface="AGOptima Mon" panose="020B7200000000000000" pitchFamily="34" charset="0"/>
              </a:rPr>
              <a:t> тохиолдол бүртгэгдсэн байна</a:t>
            </a:r>
            <a:r>
              <a:rPr lang="mn-MN" dirty="0" smtClean="0">
                <a:solidFill>
                  <a:srgbClr val="002060"/>
                </a:solidFill>
                <a:latin typeface="AGOptima Mon" panose="020B7200000000000000" pitchFamily="34" charset="0"/>
              </a:rPr>
              <a:t>.</a:t>
            </a:r>
          </a:p>
          <a:p>
            <a:endParaRPr lang="mn-MN" dirty="0" smtClean="0">
              <a:solidFill>
                <a:srgbClr val="002060"/>
              </a:solidFill>
              <a:latin typeface="AGOptima Mon" panose="020B7200000000000000" pitchFamily="34" charset="0"/>
            </a:endParaRPr>
          </a:p>
          <a:p>
            <a:endParaRPr lang="mn-MN" dirty="0">
              <a:solidFill>
                <a:srgbClr val="002060"/>
              </a:solidFill>
              <a:latin typeface="AGOptima Mon" panose="020B7200000000000000" pitchFamily="34" charset="0"/>
            </a:endParaRPr>
          </a:p>
          <a:p>
            <a:r>
              <a:rPr lang="mn-MN" dirty="0">
                <a:solidFill>
                  <a:srgbClr val="002060"/>
                </a:solidFill>
                <a:latin typeface="AGOptima Mon" panose="020B7200000000000000" pitchFamily="34" charset="0"/>
              </a:rPr>
              <a:t>Уул уурхайн салбар нь олборлолт, боловсруулалт, барилга, эрчим хүч, зам тээвэр зэрэг олон салбаруудыг хамардаг эрсдэл өндөртэй салбар юм.</a:t>
            </a:r>
          </a:p>
          <a:p>
            <a:endParaRPr lang="mn-MN" dirty="0">
              <a:solidFill>
                <a:srgbClr val="002060"/>
              </a:solidFill>
              <a:latin typeface="AGOptima Mon" panose="020B7200000000000000" pitchFamily="34" charset="0"/>
            </a:endParaRPr>
          </a:p>
          <a:p>
            <a:endParaRPr lang="mn-MN" dirty="0">
              <a:solidFill>
                <a:srgbClr val="002060"/>
              </a:solidFill>
              <a:latin typeface="AGOptima Mon" panose="020B7200000000000000" pitchFamily="34" charset="0"/>
            </a:endParaRPr>
          </a:p>
          <a:p>
            <a:endParaRPr lang="en-US" dirty="0"/>
          </a:p>
        </p:txBody>
      </p:sp>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0466" y="2857793"/>
            <a:ext cx="967113" cy="967113"/>
          </a:xfrm>
          <a:prstGeom prst="rect">
            <a:avLst/>
          </a:prstGeom>
        </p:spPr>
      </p:pic>
      <p:pic>
        <p:nvPicPr>
          <p:cNvPr id="23" name="Picture 22"/>
          <p:cNvPicPr>
            <a:picLocks noChangeAspect="1"/>
          </p:cNvPicPr>
          <p:nvPr/>
        </p:nvPicPr>
        <p:blipFill rotWithShape="1">
          <a:blip r:embed="rId4">
            <a:extLst>
              <a:ext uri="{28A0092B-C50C-407E-A947-70E740481C1C}">
                <a14:useLocalDpi xmlns:a14="http://schemas.microsoft.com/office/drawing/2010/main" val="0"/>
              </a:ext>
            </a:extLst>
          </a:blip>
          <a:srcRect l="5187" t="12520" r="16591" b="9257"/>
          <a:stretch/>
        </p:blipFill>
        <p:spPr>
          <a:xfrm>
            <a:off x="1105684" y="4648200"/>
            <a:ext cx="990600" cy="9906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6168</TotalTime>
  <Words>1288</Words>
  <Application>Microsoft Office PowerPoint</Application>
  <PresentationFormat>Widescreen</PresentationFormat>
  <Paragraphs>151</Paragraphs>
  <Slides>14</Slides>
  <Notes>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AGOptima Mon</vt:lpstr>
      <vt:lpstr>AGOpus Mon</vt:lpstr>
      <vt:lpstr>Arial</vt:lpstr>
      <vt:lpstr>Arial Mon</vt:lpstr>
      <vt:lpstr>Calibri</vt:lpstr>
      <vt:lpstr>Calibri Light</vt:lpstr>
      <vt:lpstr>Times New Roman</vt:lpstr>
      <vt:lpstr>Wingdings</vt:lpstr>
      <vt:lpstr>Wingdings 3</vt:lpstr>
      <vt:lpstr>Office Theme</vt:lpstr>
      <vt:lpstr>PowerPoint Presentation</vt:lpstr>
      <vt:lpstr>PowerPoint Presentation</vt:lpstr>
      <vt:lpstr>PowerPoint Presentation</vt:lpstr>
      <vt:lpstr>PowerPoint Presentation</vt:lpstr>
      <vt:lpstr>“УУРХАЙ ДАХЬ АЮУЛГҮЙ БАЙДАЛ, ЭРҮҮЛ АХУЙ” 176-Р КОНВЕНЦИ</vt:lpstr>
      <vt:lpstr>“УУРХАЙ ДАХЬ АЮУЛГҮЙ БАЙДАЛ, ЭРҮҮЛ АХУЙ” 176-Р КОНВЕНЦИ</vt:lpstr>
      <vt:lpstr>PowerPoint Presentation</vt:lpstr>
      <vt:lpstr>PowerPoint Presentation</vt:lpstr>
      <vt:lpstr>УУЛ УУРХАЙН САЛБАРЫН ӨНӨӨГИЙН БАЙДАЛ</vt:lpstr>
      <vt:lpstr>PowerPoint Presentation</vt:lpstr>
      <vt:lpstr>УУЛ УУРХАЙ, ХҮНД ҮЙЛДВЭРИЙН САЛБАРЫН ХАБЭА-Н САЛБАР ХОРОО</vt:lpstr>
      <vt:lpstr>ХЭРЭГЖҮҮЛЖ БУЙ АЖЛУУД</vt:lpstr>
      <vt:lpstr>Цаашид авч хэрэгжүүлэх арга хэмжээ</vt:lpstr>
      <vt:lpstr>PowerPoint Presentation</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ЭРДЭС БАЯЛАГИЙН САЛБАРЫН ӨНӨӨГИЙН БАЙДАЛ, ТӨРӨӨС БАРИМТАЛЖ БУЙ БОДЛОГЫН ТАЛААР</dc:title>
  <dc:creator>user</dc:creator>
  <cp:lastModifiedBy>Amartuul.N</cp:lastModifiedBy>
  <cp:revision>262</cp:revision>
  <cp:lastPrinted>2019-05-17T10:48:06Z</cp:lastPrinted>
  <dcterms:created xsi:type="dcterms:W3CDTF">2005-09-01T00:01:27Z</dcterms:created>
  <dcterms:modified xsi:type="dcterms:W3CDTF">2019-06-03T05:15:41Z</dcterms:modified>
</cp:coreProperties>
</file>