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ms-powerpoint.revisioninfo+xml" PartName="/ppt/revisionInfo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2"/>
  </p:notesMasterIdLst>
  <p:sldIdLst>
    <p:sldId id="256" r:id="rId2"/>
    <p:sldId id="326" r:id="rId3"/>
    <p:sldId id="327" r:id="rId4"/>
    <p:sldId id="262" r:id="rId5"/>
    <p:sldId id="265" r:id="rId6"/>
    <p:sldId id="283" r:id="rId7"/>
    <p:sldId id="274" r:id="rId8"/>
    <p:sldId id="305" r:id="rId9"/>
    <p:sldId id="328" r:id="rId10"/>
    <p:sldId id="329" r:id="rId11"/>
    <p:sldId id="330" r:id="rId12"/>
    <p:sldId id="343" r:id="rId13"/>
    <p:sldId id="344" r:id="rId14"/>
    <p:sldId id="331" r:id="rId15"/>
    <p:sldId id="332" r:id="rId16"/>
    <p:sldId id="288" r:id="rId17"/>
    <p:sldId id="289" r:id="rId18"/>
    <p:sldId id="335" r:id="rId19"/>
    <p:sldId id="324" r:id="rId20"/>
    <p:sldId id="336" r:id="rId21"/>
    <p:sldId id="337" r:id="rId22"/>
    <p:sldId id="291" r:id="rId23"/>
    <p:sldId id="346" r:id="rId24"/>
    <p:sldId id="342" r:id="rId25"/>
    <p:sldId id="340" r:id="rId26"/>
    <p:sldId id="299" r:id="rId27"/>
    <p:sldId id="297" r:id="rId28"/>
    <p:sldId id="302" r:id="rId29"/>
    <p:sldId id="345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anbagana Bayarsaikhan" initials="AB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8" autoAdjust="0"/>
    <p:restoredTop sz="86377" autoAdjust="0"/>
  </p:normalViewPr>
  <p:slideViewPr>
    <p:cSldViewPr snapToGrid="0">
      <p:cViewPr varScale="1">
        <p:scale>
          <a:sx n="75" d="100"/>
          <a:sy n="75" d="100"/>
        </p:scale>
        <p:origin x="480" y="54"/>
      </p:cViewPr>
      <p:guideLst/>
    </p:cSldViewPr>
  </p:slideViewPr>
  <p:outlineViewPr>
    <p:cViewPr>
      <p:scale>
        <a:sx n="33" d="100"/>
        <a:sy n="33" d="100"/>
      </p:scale>
      <p:origin x="0" y="-119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4T17:38:10.175" idx="1">
    <p:pos x="10" y="10"/>
    <p:text>Пайзны жишээ зураг бна уу?</p:text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5054B-3D86-C04B-BB08-CD59E43E9A5E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B2EF1-A96D-3446-B0AC-7AD9C88C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Азийн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Сангийн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байгаль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орчныг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төслийн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хүрээнд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2014-2015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онуудад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18 	</a:t>
            </a:r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бичил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уурхайн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ТББ-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ай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хамтран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Бичил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уурхайн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загвар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нөхөн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сэргээлтийн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	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төслийг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9 	</a:t>
            </a:r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аймгийн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14 </a:t>
            </a:r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сумын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17 </a:t>
            </a:r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талбайд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хэрэгжүүлсний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үндсэн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дээр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	БУНСА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боловсруулагдсан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Хөрсний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органик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агууламжийг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нэмэгдүүлэхийн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тулд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малын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өтөг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бууцыг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цуглуулж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холих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өвс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сүрэл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хадаж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сэргээлт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хийсэн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талбай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дээр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тарааж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хөрстэй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хольж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дэвсэх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ойт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хээрийн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орчинд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өмхөрсөн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унанги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мод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холтос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мөчир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гишүүг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тараах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Энэхүү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өмхөрсөн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унанги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мод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холтос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мөчир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гишүү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нь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хөрсөнд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задран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шингэж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сээр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нуруугүй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амьтдын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орчныг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бүрдүүлэх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ба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тус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газар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салхиар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хийсэн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ирэх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үр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ургамлын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занга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болж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тогтоон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барихад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тусалдаг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Хөдөлмөрийн аюулгүй ажиллагааны сургалтад нөхөн сэргээлт хийх хүн бүр хамрагдана</a:t>
            </a: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Хөдөлмөр хамгааллын иж бүрэн хэрэгсэл ( ажлын хувцас, малгай, бээлий, хошуувч, нүдний шил г.м.)</a:t>
            </a: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Эрсдэл бүхий газруудыг (хонгил, эрэг, далан, нурж суулт өгөх газрууд  г.м.) тогтоож, улаан дарцаг хатгах буюу тойруулан тууз татаж тэмдэгжүүлэн</a:t>
            </a: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 Нөхөн сэргээлт хийж буй нөхөрлөлүүд аюулгүй ажиллагааны журмыг мөрдөж ажиллана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5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1200" kern="1200" dirty="0">
                <a:solidFill>
                  <a:schemeClr val="accent6">
                    <a:lumMod val="50000"/>
                  </a:schemeClr>
                </a:solidFill>
                <a:effectLst/>
              </a:rPr>
              <a:t>НЭГ: БЭЛТГЭЛ ЗОХИОН БАЙГУУЛАЛТ </a:t>
            </a:r>
            <a:r>
              <a:rPr lang="en-US" sz="1200" kern="1200" dirty="0">
                <a:solidFill>
                  <a:schemeClr val="accent6">
                    <a:lumMod val="50000"/>
                  </a:schemeClr>
                </a:solidFill>
                <a:effectLst/>
              </a:rPr>
              <a:t>: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Хөдөлмөрийн аюулгүйн ажиллагаа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Ахуйн хог хаягдалыг зайлуулах,  Бохирдлоос урьдчилан сэргийлэх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Ургамлын бүрхэвчийг хамгаалах, доройтлоос урьдчилан сэргийлэх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Амьтан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Соёлын өв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Орон нутгийн иргэд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mn-MN" sz="1200" kern="1200" dirty="0">
                <a:solidFill>
                  <a:schemeClr val="accent6">
                    <a:lumMod val="50000"/>
                  </a:schemeClr>
                </a:solidFill>
                <a:effectLst/>
              </a:rPr>
              <a:t>ХОЁР: ГАЗРЫН НӨХӨН СЭРГЭЭЛТ ХИЙХ</a:t>
            </a:r>
            <a:r>
              <a:rPr lang="en-US" sz="1200" kern="1200" dirty="0">
                <a:solidFill>
                  <a:schemeClr val="accent6">
                    <a:lumMod val="50000"/>
                  </a:schemeClr>
                </a:solidFill>
                <a:effectLst/>
              </a:rPr>
              <a:t>: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Техникийн нөхөн сэргээлт хийх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Шимт хөрсийг тодорхойлох, бэлтгэх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Биологийн нөхөн сэргээлт хийх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kern="120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9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charset="0"/>
            </a:endParaRPr>
          </a:p>
          <a:p>
            <a:endParaRPr lang="en-US" altLang="en-US" dirty="0">
              <a:latin typeface="Times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D567A77-A299-C14A-9709-F46D8484B12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8639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Одоо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олборлолт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хийж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буй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талбайдаа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бичил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уурхайчид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өөрсдөө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нөхөн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сэргээлтийг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аргачлалын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дагуу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хийнэ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1200" i="1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Эвдэрсэн</a:t>
            </a:r>
            <a:r>
              <a:rPr lang="en-US" sz="1200" dirty="0"/>
              <a:t> </a:t>
            </a:r>
            <a:r>
              <a:rPr lang="en-US" sz="1200" dirty="0" err="1"/>
              <a:t>газрыг</a:t>
            </a:r>
            <a:r>
              <a:rPr lang="en-US" sz="1200" dirty="0"/>
              <a:t> </a:t>
            </a:r>
            <a:r>
              <a:rPr lang="en-US" sz="1200" dirty="0" err="1"/>
              <a:t>цаашид</a:t>
            </a:r>
            <a:r>
              <a:rPr lang="en-US" sz="1200" dirty="0"/>
              <a:t> </a:t>
            </a:r>
            <a:r>
              <a:rPr lang="en-US" sz="1200" dirty="0" err="1"/>
              <a:t>ашиглах</a:t>
            </a:r>
            <a:r>
              <a:rPr lang="en-US" sz="1200" dirty="0"/>
              <a:t> </a:t>
            </a:r>
            <a:r>
              <a:rPr lang="en-US" sz="1200" dirty="0" err="1"/>
              <a:t>чиглэлийг</a:t>
            </a:r>
            <a:r>
              <a:rPr lang="en-US" sz="1200" dirty="0"/>
              <a:t> </a:t>
            </a:r>
            <a:r>
              <a:rPr lang="en-US" sz="1200" dirty="0" err="1"/>
              <a:t>тогтоож</a:t>
            </a:r>
            <a:r>
              <a:rPr lang="en-US" sz="1200" dirty="0"/>
              <a:t> </a:t>
            </a:r>
            <a:r>
              <a:rPr lang="en-US" sz="1200" dirty="0" err="1"/>
              <a:t>сум</a:t>
            </a:r>
            <a:r>
              <a:rPr lang="en-US" sz="1200" dirty="0"/>
              <a:t> </a:t>
            </a:r>
            <a:r>
              <a:rPr lang="en-US" sz="1200" dirty="0" err="1"/>
              <a:t>дүүргийн</a:t>
            </a:r>
            <a:r>
              <a:rPr lang="en-US" sz="1200" dirty="0"/>
              <a:t> ЗД, </a:t>
            </a:r>
            <a:r>
              <a:rPr lang="en-US" sz="1200" dirty="0" err="1"/>
              <a:t>иргэдийн</a:t>
            </a:r>
            <a:r>
              <a:rPr lang="en-US" sz="1200" dirty="0"/>
              <a:t> </a:t>
            </a:r>
            <a:r>
              <a:rPr lang="en-US" sz="1200" dirty="0" err="1"/>
              <a:t>төлөөлөгч</a:t>
            </a:r>
            <a:r>
              <a:rPr lang="en-US" sz="1200" dirty="0"/>
              <a:t> </a:t>
            </a:r>
            <a:r>
              <a:rPr lang="en-US" sz="1200" dirty="0" err="1"/>
              <a:t>нарт</a:t>
            </a:r>
            <a:r>
              <a:rPr lang="en-US" sz="1200" dirty="0"/>
              <a:t> </a:t>
            </a:r>
            <a:r>
              <a:rPr lang="en-US" sz="1200" dirty="0" err="1"/>
              <a:t>танилцуулсан</a:t>
            </a:r>
            <a:r>
              <a:rPr lang="en-US" sz="1200" dirty="0"/>
              <a:t> </a:t>
            </a:r>
            <a:r>
              <a:rPr lang="en-US" sz="1200" dirty="0" err="1"/>
              <a:t>байна</a:t>
            </a:r>
            <a:r>
              <a:rPr lang="en-US" sz="1200" dirty="0"/>
              <a:t>. </a:t>
            </a:r>
            <a:r>
              <a:rPr lang="en-US" sz="1200" dirty="0" err="1"/>
              <a:t>Тухайн</a:t>
            </a:r>
            <a:r>
              <a:rPr lang="en-US" sz="1200" dirty="0"/>
              <a:t> </a:t>
            </a:r>
            <a:r>
              <a:rPr lang="en-US" sz="1200" dirty="0" err="1"/>
              <a:t>газарт</a:t>
            </a:r>
            <a:r>
              <a:rPr lang="en-US" sz="1200" dirty="0"/>
              <a:t> </a:t>
            </a:r>
            <a:r>
              <a:rPr lang="en-US" sz="1200" dirty="0" err="1"/>
              <a:t>ус</a:t>
            </a:r>
            <a:r>
              <a:rPr lang="en-US" sz="1200" dirty="0"/>
              <a:t> </a:t>
            </a:r>
            <a:r>
              <a:rPr lang="en-US" sz="1200" dirty="0" err="1"/>
              <a:t>зайлуулах</a:t>
            </a:r>
            <a:r>
              <a:rPr lang="en-US" sz="1200" dirty="0"/>
              <a:t> </a:t>
            </a:r>
            <a:r>
              <a:rPr lang="en-US" sz="1200" dirty="0" err="1"/>
              <a:t>суваг</a:t>
            </a:r>
            <a:r>
              <a:rPr lang="en-US" sz="1200" dirty="0"/>
              <a:t> </a:t>
            </a:r>
            <a:r>
              <a:rPr lang="en-US" sz="1200" dirty="0" err="1"/>
              <a:t>байгуулж</a:t>
            </a:r>
            <a:r>
              <a:rPr lang="en-US" sz="1200" dirty="0"/>
              <a:t> </a:t>
            </a:r>
            <a:r>
              <a:rPr lang="en-US" sz="1200" dirty="0" err="1"/>
              <a:t>болно</a:t>
            </a:r>
            <a:r>
              <a:rPr lang="en-US" sz="1200" dirty="0"/>
              <a:t>. </a:t>
            </a:r>
          </a:p>
          <a:p>
            <a:r>
              <a:rPr lang="en-US" sz="1200" dirty="0" err="1"/>
              <a:t>Хөрсний</a:t>
            </a:r>
            <a:r>
              <a:rPr lang="en-US" sz="1200" dirty="0"/>
              <a:t> </a:t>
            </a:r>
            <a:r>
              <a:rPr lang="en-US" sz="1200" dirty="0" err="1"/>
              <a:t>бохирдол</a:t>
            </a:r>
            <a:r>
              <a:rPr lang="en-US" sz="1200" dirty="0"/>
              <a:t> </a:t>
            </a:r>
            <a:r>
              <a:rPr lang="en-US" sz="1200" dirty="0" err="1"/>
              <a:t>үүсэн</a:t>
            </a:r>
            <a:r>
              <a:rPr lang="en-US" sz="1200" dirty="0"/>
              <a:t> </a:t>
            </a:r>
            <a:r>
              <a:rPr lang="en-US" sz="1200" dirty="0" err="1"/>
              <a:t>байж</a:t>
            </a:r>
            <a:r>
              <a:rPr lang="en-US" sz="1200" dirty="0"/>
              <a:t> </a:t>
            </a:r>
            <a:r>
              <a:rPr lang="en-US" sz="1200" dirty="0" err="1"/>
              <a:t>болзошгүй</a:t>
            </a:r>
            <a:r>
              <a:rPr lang="en-US" sz="1200" dirty="0"/>
              <a:t> </a:t>
            </a:r>
            <a:r>
              <a:rPr lang="en-US" sz="1200" dirty="0" err="1"/>
              <a:t>тохиолдолд</a:t>
            </a:r>
            <a:r>
              <a:rPr lang="en-US" sz="1200" dirty="0"/>
              <a:t> </a:t>
            </a:r>
            <a:r>
              <a:rPr lang="en-US" sz="1200" dirty="0" err="1"/>
              <a:t>аймгийн</a:t>
            </a:r>
            <a:r>
              <a:rPr lang="en-US" sz="1200" dirty="0"/>
              <a:t> </a:t>
            </a:r>
            <a:r>
              <a:rPr lang="en-US" sz="1200" dirty="0" err="1"/>
              <a:t>байгаль</a:t>
            </a:r>
            <a:r>
              <a:rPr lang="en-US" sz="1200" dirty="0"/>
              <a:t> </a:t>
            </a:r>
            <a:r>
              <a:rPr lang="en-US" sz="1200" dirty="0" err="1"/>
              <a:t>орчны</a:t>
            </a:r>
            <a:r>
              <a:rPr lang="en-US" sz="1200" dirty="0"/>
              <a:t> </a:t>
            </a:r>
            <a:r>
              <a:rPr lang="en-US" sz="1200" dirty="0" err="1"/>
              <a:t>газар</a:t>
            </a:r>
            <a:r>
              <a:rPr lang="en-US" sz="1200" dirty="0"/>
              <a:t>, МХЕГ </a:t>
            </a:r>
            <a:r>
              <a:rPr lang="en-US" sz="1200" dirty="0" err="1"/>
              <a:t>мэдээлж</a:t>
            </a:r>
            <a:r>
              <a:rPr lang="en-US" sz="1200" dirty="0"/>
              <a:t> </a:t>
            </a:r>
            <a:r>
              <a:rPr lang="en-US" sz="1200" dirty="0" err="1"/>
              <a:t>шаарплаггатай</a:t>
            </a:r>
            <a:r>
              <a:rPr lang="en-US" sz="1200" dirty="0"/>
              <a:t> </a:t>
            </a:r>
            <a:r>
              <a:rPr lang="en-US" sz="1200" dirty="0" err="1"/>
              <a:t>үед</a:t>
            </a:r>
            <a:r>
              <a:rPr lang="en-US" sz="1200" dirty="0"/>
              <a:t> </a:t>
            </a:r>
            <a:r>
              <a:rPr lang="en-US" sz="1200" dirty="0" err="1"/>
              <a:t>дээж</a:t>
            </a:r>
            <a:r>
              <a:rPr lang="en-US" sz="1200" dirty="0"/>
              <a:t> </a:t>
            </a:r>
            <a:r>
              <a:rPr lang="en-US" sz="1200" dirty="0" err="1"/>
              <a:t>сорьцуудыг</a:t>
            </a:r>
            <a:r>
              <a:rPr lang="en-US" sz="1200" dirty="0"/>
              <a:t> </a:t>
            </a:r>
            <a:r>
              <a:rPr lang="en-US" sz="1200" dirty="0" err="1"/>
              <a:t>авч</a:t>
            </a:r>
            <a:r>
              <a:rPr lang="en-US" sz="1200" dirty="0"/>
              <a:t> </a:t>
            </a:r>
            <a:r>
              <a:rPr lang="en-US" sz="1200" dirty="0" err="1"/>
              <a:t>шинжлүүлэн</a:t>
            </a:r>
            <a:r>
              <a:rPr lang="en-US" sz="1200" dirty="0"/>
              <a:t> </a:t>
            </a:r>
            <a:r>
              <a:rPr lang="en-US" sz="1200" dirty="0" err="1"/>
              <a:t>улсын</a:t>
            </a:r>
            <a:r>
              <a:rPr lang="en-US" sz="1200" dirty="0"/>
              <a:t> </a:t>
            </a:r>
            <a:r>
              <a:rPr lang="en-US" sz="1200" dirty="0" err="1"/>
              <a:t>байгаль</a:t>
            </a:r>
            <a:r>
              <a:rPr lang="en-US" sz="1200" dirty="0"/>
              <a:t> </a:t>
            </a:r>
            <a:r>
              <a:rPr lang="en-US" sz="1200" dirty="0" err="1"/>
              <a:t>орчны</a:t>
            </a:r>
            <a:r>
              <a:rPr lang="en-US" sz="1200" dirty="0"/>
              <a:t> </a:t>
            </a:r>
            <a:r>
              <a:rPr lang="en-US" sz="1200" dirty="0" err="1"/>
              <a:t>байцаагчаар</a:t>
            </a:r>
            <a:r>
              <a:rPr lang="en-US" sz="1200" dirty="0"/>
              <a:t> </a:t>
            </a:r>
            <a:r>
              <a:rPr lang="en-US" sz="1200" dirty="0" err="1"/>
              <a:t>дзгнлт</a:t>
            </a:r>
            <a:r>
              <a:rPr lang="en-US" sz="1200" dirty="0"/>
              <a:t> </a:t>
            </a:r>
            <a:r>
              <a:rPr lang="en-US" sz="1200" dirty="0" err="1"/>
              <a:t>гаргуулана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Овоолго</a:t>
            </a:r>
            <a:r>
              <a:rPr lang="en-US" baseline="0" dirty="0"/>
              <a:t> </a:t>
            </a:r>
            <a:r>
              <a:rPr lang="en-US" baseline="0" dirty="0" err="1"/>
              <a:t>болон</a:t>
            </a:r>
            <a:r>
              <a:rPr lang="en-US" baseline="0" dirty="0"/>
              <a:t> </a:t>
            </a:r>
            <a:r>
              <a:rPr lang="en-US" baseline="0" dirty="0" err="1"/>
              <a:t>ухмал</a:t>
            </a:r>
            <a:r>
              <a:rPr lang="en-US" baseline="0" dirty="0"/>
              <a:t> </a:t>
            </a:r>
            <a:r>
              <a:rPr lang="en-US" baseline="0" dirty="0" err="1"/>
              <a:t>газрын</a:t>
            </a:r>
            <a:r>
              <a:rPr lang="en-US" baseline="0" dirty="0"/>
              <a:t> </a:t>
            </a:r>
            <a:r>
              <a:rPr lang="en-US" baseline="0" dirty="0" err="1"/>
              <a:t>нийт</a:t>
            </a:r>
            <a:r>
              <a:rPr lang="en-US" baseline="0" dirty="0"/>
              <a:t> </a:t>
            </a:r>
            <a:r>
              <a:rPr lang="en-US" baseline="0" dirty="0" err="1"/>
              <a:t>хэмжээг</a:t>
            </a:r>
            <a:r>
              <a:rPr lang="en-US" baseline="0" dirty="0"/>
              <a:t> </a:t>
            </a:r>
            <a:r>
              <a:rPr lang="en-US" baseline="0" dirty="0" err="1"/>
              <a:t>томьёны</a:t>
            </a:r>
            <a:r>
              <a:rPr lang="en-US" baseline="0" dirty="0"/>
              <a:t> </a:t>
            </a:r>
            <a:r>
              <a:rPr lang="en-US" baseline="0" dirty="0" err="1"/>
              <a:t>дагуу</a:t>
            </a:r>
            <a:r>
              <a:rPr lang="en-US" baseline="0" dirty="0"/>
              <a:t> </a:t>
            </a:r>
            <a:r>
              <a:rPr lang="en-US" baseline="0" dirty="0" err="1"/>
              <a:t>тооцно</a:t>
            </a:r>
            <a:r>
              <a:rPr lang="en-US" baseline="0" dirty="0"/>
              <a:t>, </a:t>
            </a:r>
            <a:r>
              <a:rPr lang="en-US" baseline="0" dirty="0" err="1"/>
              <a:t>хүрэлцээтэй</a:t>
            </a:r>
            <a:r>
              <a:rPr lang="en-US" baseline="0" dirty="0"/>
              <a:t> </a:t>
            </a:r>
            <a:r>
              <a:rPr lang="en-US" baseline="0" dirty="0" err="1"/>
              <a:t>эсэхийг</a:t>
            </a:r>
            <a:r>
              <a:rPr lang="en-US" baseline="0" dirty="0"/>
              <a:t> </a:t>
            </a:r>
            <a:r>
              <a:rPr lang="en-US" baseline="0" dirty="0" err="1"/>
              <a:t>гаргана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Овоолго</a:t>
            </a:r>
            <a:r>
              <a:rPr lang="en-US" baseline="0" dirty="0"/>
              <a:t> </a:t>
            </a:r>
            <a:r>
              <a:rPr lang="en-US" baseline="0" dirty="0" err="1"/>
              <a:t>болон</a:t>
            </a:r>
            <a:r>
              <a:rPr lang="en-US" baseline="0" dirty="0"/>
              <a:t> </a:t>
            </a:r>
            <a:r>
              <a:rPr lang="en-US" baseline="0" dirty="0" err="1"/>
              <a:t>ухмал</a:t>
            </a:r>
            <a:r>
              <a:rPr lang="en-US" baseline="0" dirty="0"/>
              <a:t> </a:t>
            </a:r>
            <a:r>
              <a:rPr lang="en-US" baseline="0" dirty="0" err="1"/>
              <a:t>газрын</a:t>
            </a:r>
            <a:r>
              <a:rPr lang="en-US" baseline="0" dirty="0"/>
              <a:t> </a:t>
            </a:r>
            <a:r>
              <a:rPr lang="en-US" baseline="0" dirty="0" err="1"/>
              <a:t>нийт</a:t>
            </a:r>
            <a:r>
              <a:rPr lang="en-US" baseline="0" dirty="0"/>
              <a:t> </a:t>
            </a:r>
            <a:r>
              <a:rPr lang="en-US" baseline="0" dirty="0" err="1"/>
              <a:t>хэмжээг</a:t>
            </a:r>
            <a:r>
              <a:rPr lang="en-US" baseline="0" dirty="0"/>
              <a:t> </a:t>
            </a:r>
            <a:r>
              <a:rPr lang="en-US" baseline="0" dirty="0" err="1"/>
              <a:t>томьёны</a:t>
            </a:r>
            <a:r>
              <a:rPr lang="en-US" baseline="0" dirty="0"/>
              <a:t> </a:t>
            </a:r>
            <a:r>
              <a:rPr lang="en-US" baseline="0" dirty="0" err="1"/>
              <a:t>дагуу</a:t>
            </a:r>
            <a:r>
              <a:rPr lang="en-US" baseline="0" dirty="0"/>
              <a:t> </a:t>
            </a:r>
            <a:r>
              <a:rPr lang="en-US" baseline="0" dirty="0" err="1"/>
              <a:t>тооцно</a:t>
            </a:r>
            <a:r>
              <a:rPr lang="en-US" baseline="0" dirty="0"/>
              <a:t>, </a:t>
            </a:r>
            <a:r>
              <a:rPr lang="en-US" baseline="0" dirty="0" err="1"/>
              <a:t>хүрэлцээтэй</a:t>
            </a:r>
            <a:r>
              <a:rPr lang="en-US" baseline="0" dirty="0"/>
              <a:t> </a:t>
            </a:r>
            <a:r>
              <a:rPr lang="en-US" baseline="0" dirty="0" err="1"/>
              <a:t>эсэхийг</a:t>
            </a:r>
            <a:r>
              <a:rPr lang="en-US" baseline="0" dirty="0"/>
              <a:t> </a:t>
            </a:r>
            <a:r>
              <a:rPr lang="en-US" baseline="0" dirty="0" err="1"/>
              <a:t>гаргана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Овоолго</a:t>
            </a:r>
            <a:r>
              <a:rPr lang="en-US" baseline="0" dirty="0"/>
              <a:t> </a:t>
            </a:r>
            <a:r>
              <a:rPr lang="en-US" baseline="0" dirty="0" err="1"/>
              <a:t>болон</a:t>
            </a:r>
            <a:r>
              <a:rPr lang="en-US" baseline="0" dirty="0"/>
              <a:t> </a:t>
            </a:r>
            <a:r>
              <a:rPr lang="en-US" baseline="0" dirty="0" err="1"/>
              <a:t>ухмал</a:t>
            </a:r>
            <a:r>
              <a:rPr lang="en-US" baseline="0" dirty="0"/>
              <a:t> </a:t>
            </a:r>
            <a:r>
              <a:rPr lang="en-US" baseline="0" dirty="0" err="1"/>
              <a:t>газрын</a:t>
            </a:r>
            <a:r>
              <a:rPr lang="en-US" baseline="0" dirty="0"/>
              <a:t> </a:t>
            </a:r>
            <a:r>
              <a:rPr lang="en-US" baseline="0" dirty="0" err="1"/>
              <a:t>нийт</a:t>
            </a:r>
            <a:r>
              <a:rPr lang="en-US" baseline="0" dirty="0"/>
              <a:t> </a:t>
            </a:r>
            <a:r>
              <a:rPr lang="en-US" baseline="0" dirty="0" err="1"/>
              <a:t>хэмжээг</a:t>
            </a:r>
            <a:r>
              <a:rPr lang="en-US" baseline="0" dirty="0"/>
              <a:t> </a:t>
            </a:r>
            <a:r>
              <a:rPr lang="en-US" baseline="0" dirty="0" err="1"/>
              <a:t>томьёны</a:t>
            </a:r>
            <a:r>
              <a:rPr lang="en-US" baseline="0" dirty="0"/>
              <a:t> </a:t>
            </a:r>
            <a:r>
              <a:rPr lang="en-US" baseline="0" dirty="0" err="1"/>
              <a:t>дагуу</a:t>
            </a:r>
            <a:r>
              <a:rPr lang="en-US" baseline="0" dirty="0"/>
              <a:t> </a:t>
            </a:r>
            <a:r>
              <a:rPr lang="en-US" baseline="0" dirty="0" err="1"/>
              <a:t>тооцно</a:t>
            </a:r>
            <a:r>
              <a:rPr lang="en-US" baseline="0" dirty="0"/>
              <a:t>, </a:t>
            </a:r>
            <a:r>
              <a:rPr lang="en-US" baseline="0" dirty="0" err="1"/>
              <a:t>хүрэлцээтэй</a:t>
            </a:r>
            <a:r>
              <a:rPr lang="en-US" baseline="0" dirty="0"/>
              <a:t> </a:t>
            </a:r>
            <a:r>
              <a:rPr lang="en-US" baseline="0" dirty="0" err="1"/>
              <a:t>эсэхийг</a:t>
            </a:r>
            <a:r>
              <a:rPr lang="en-US" baseline="0" dirty="0"/>
              <a:t> </a:t>
            </a:r>
            <a:r>
              <a:rPr lang="en-US" baseline="0" dirty="0" err="1"/>
              <a:t>гаргана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Овоолго</a:t>
            </a:r>
            <a:r>
              <a:rPr lang="en-US" baseline="0" dirty="0"/>
              <a:t> </a:t>
            </a:r>
            <a:r>
              <a:rPr lang="en-US" baseline="0" dirty="0" err="1"/>
              <a:t>болон</a:t>
            </a:r>
            <a:r>
              <a:rPr lang="en-US" baseline="0" dirty="0"/>
              <a:t> </a:t>
            </a:r>
            <a:r>
              <a:rPr lang="en-US" baseline="0" dirty="0" err="1"/>
              <a:t>ухмал</a:t>
            </a:r>
            <a:r>
              <a:rPr lang="en-US" baseline="0" dirty="0"/>
              <a:t> </a:t>
            </a:r>
            <a:r>
              <a:rPr lang="en-US" baseline="0" dirty="0" err="1"/>
              <a:t>газрын</a:t>
            </a:r>
            <a:r>
              <a:rPr lang="en-US" baseline="0" dirty="0"/>
              <a:t> </a:t>
            </a:r>
            <a:r>
              <a:rPr lang="en-US" baseline="0" dirty="0" err="1"/>
              <a:t>нийт</a:t>
            </a:r>
            <a:r>
              <a:rPr lang="en-US" baseline="0" dirty="0"/>
              <a:t> </a:t>
            </a:r>
            <a:r>
              <a:rPr lang="en-US" baseline="0" dirty="0" err="1"/>
              <a:t>хэмжээг</a:t>
            </a:r>
            <a:r>
              <a:rPr lang="en-US" baseline="0" dirty="0"/>
              <a:t> </a:t>
            </a:r>
            <a:r>
              <a:rPr lang="en-US" baseline="0" dirty="0" err="1"/>
              <a:t>томьёны</a:t>
            </a:r>
            <a:r>
              <a:rPr lang="en-US" baseline="0" dirty="0"/>
              <a:t> </a:t>
            </a:r>
            <a:r>
              <a:rPr lang="en-US" baseline="0" dirty="0" err="1"/>
              <a:t>дагуу</a:t>
            </a:r>
            <a:r>
              <a:rPr lang="en-US" baseline="0" dirty="0"/>
              <a:t> </a:t>
            </a:r>
            <a:r>
              <a:rPr lang="en-US" baseline="0" dirty="0" err="1"/>
              <a:t>тооцно</a:t>
            </a:r>
            <a:r>
              <a:rPr lang="en-US" baseline="0" dirty="0"/>
              <a:t>, </a:t>
            </a:r>
            <a:r>
              <a:rPr lang="en-US" baseline="0" dirty="0" err="1"/>
              <a:t>хүрэлцээтэй</a:t>
            </a:r>
            <a:r>
              <a:rPr lang="en-US" baseline="0" dirty="0"/>
              <a:t> </a:t>
            </a:r>
            <a:r>
              <a:rPr lang="en-US" baseline="0" dirty="0" err="1"/>
              <a:t>эсэхийг</a:t>
            </a:r>
            <a:r>
              <a:rPr lang="en-US" baseline="0" dirty="0"/>
              <a:t> </a:t>
            </a:r>
            <a:r>
              <a:rPr lang="en-US" baseline="0" dirty="0" err="1"/>
              <a:t>гаргана</a:t>
            </a:r>
            <a:r>
              <a:rPr lang="en-US" baseline="0" dirty="0"/>
              <a:t>. </a:t>
            </a:r>
            <a:r>
              <a:rPr lang="en-US" baseline="0" dirty="0" err="1"/>
              <a:t>Машины</a:t>
            </a:r>
            <a:r>
              <a:rPr lang="en-US" baseline="0" dirty="0"/>
              <a:t> </a:t>
            </a:r>
            <a:r>
              <a:rPr lang="en-US" baseline="0" dirty="0" err="1"/>
              <a:t>улмаас</a:t>
            </a:r>
            <a:r>
              <a:rPr lang="en-US" baseline="0" dirty="0"/>
              <a:t> </a:t>
            </a:r>
            <a:r>
              <a:rPr lang="en-US" baseline="0" dirty="0" err="1"/>
              <a:t>дагтаршиж</a:t>
            </a:r>
            <a:r>
              <a:rPr lang="en-US" baseline="0" dirty="0"/>
              <a:t>, </a:t>
            </a:r>
            <a:r>
              <a:rPr lang="en-US" baseline="0" dirty="0" err="1"/>
              <a:t>нчгтарсан</a:t>
            </a:r>
            <a:r>
              <a:rPr lang="en-US" baseline="0" dirty="0"/>
              <a:t> </a:t>
            </a:r>
            <a:r>
              <a:rPr lang="en-US" baseline="0" dirty="0" err="1"/>
              <a:t>хөрсийг</a:t>
            </a:r>
            <a:r>
              <a:rPr lang="en-US" baseline="0" dirty="0"/>
              <a:t> </a:t>
            </a:r>
            <a:r>
              <a:rPr lang="en-US" baseline="0" dirty="0" err="1"/>
              <a:t>сийрэгжүүлэх</a:t>
            </a:r>
            <a:r>
              <a:rPr lang="en-US" baseline="0" dirty="0"/>
              <a:t> </a:t>
            </a:r>
            <a:r>
              <a:rPr lang="en-US" baseline="0" dirty="0" err="1"/>
              <a:t>хэрэгтэй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Овоолго</a:t>
            </a:r>
            <a:r>
              <a:rPr lang="en-US" baseline="0" dirty="0"/>
              <a:t> </a:t>
            </a:r>
            <a:r>
              <a:rPr lang="en-US" baseline="0" dirty="0" err="1"/>
              <a:t>болон</a:t>
            </a:r>
            <a:r>
              <a:rPr lang="en-US" baseline="0" dirty="0"/>
              <a:t> </a:t>
            </a:r>
            <a:r>
              <a:rPr lang="en-US" baseline="0" dirty="0" err="1"/>
              <a:t>ухмал</a:t>
            </a:r>
            <a:r>
              <a:rPr lang="en-US" baseline="0" dirty="0"/>
              <a:t> </a:t>
            </a:r>
            <a:r>
              <a:rPr lang="en-US" baseline="0" dirty="0" err="1"/>
              <a:t>газрын</a:t>
            </a:r>
            <a:r>
              <a:rPr lang="en-US" baseline="0" dirty="0"/>
              <a:t> </a:t>
            </a:r>
            <a:r>
              <a:rPr lang="en-US" baseline="0" dirty="0" err="1"/>
              <a:t>нийт</a:t>
            </a:r>
            <a:r>
              <a:rPr lang="en-US" baseline="0" dirty="0"/>
              <a:t> </a:t>
            </a:r>
            <a:r>
              <a:rPr lang="en-US" baseline="0" dirty="0" err="1"/>
              <a:t>хэмжээг</a:t>
            </a:r>
            <a:r>
              <a:rPr lang="en-US" baseline="0" dirty="0"/>
              <a:t> </a:t>
            </a:r>
            <a:r>
              <a:rPr lang="en-US" baseline="0" dirty="0" err="1"/>
              <a:t>томьёны</a:t>
            </a:r>
            <a:r>
              <a:rPr lang="en-US" baseline="0" dirty="0"/>
              <a:t> </a:t>
            </a:r>
            <a:r>
              <a:rPr lang="en-US" baseline="0" dirty="0" err="1"/>
              <a:t>дагуу</a:t>
            </a:r>
            <a:r>
              <a:rPr lang="en-US" baseline="0" dirty="0"/>
              <a:t> </a:t>
            </a:r>
            <a:r>
              <a:rPr lang="en-US" baseline="0" dirty="0" err="1"/>
              <a:t>тооцно</a:t>
            </a:r>
            <a:r>
              <a:rPr lang="en-US" baseline="0" dirty="0"/>
              <a:t>, </a:t>
            </a:r>
            <a:r>
              <a:rPr lang="en-US" baseline="0" dirty="0" err="1"/>
              <a:t>хүрэлцээтэй</a:t>
            </a:r>
            <a:r>
              <a:rPr lang="en-US" baseline="0" dirty="0"/>
              <a:t> </a:t>
            </a:r>
            <a:r>
              <a:rPr lang="en-US" baseline="0" dirty="0" err="1"/>
              <a:t>эсэхийг</a:t>
            </a:r>
            <a:r>
              <a:rPr lang="en-US" baseline="0" dirty="0"/>
              <a:t> </a:t>
            </a:r>
            <a:r>
              <a:rPr lang="en-US" baseline="0" dirty="0" err="1"/>
              <a:t>гаргана</a:t>
            </a:r>
            <a:r>
              <a:rPr lang="en-US" baseline="0" dirty="0"/>
              <a:t>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Хөрсний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органик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агууламжийг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нэмэгдүүлэхийн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тулд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малын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өтөг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бууцыг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цуглуулж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холих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өвс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сүрэл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хадаж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сэргээлт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хийсэн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талбай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дээр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тарааж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хөрстэй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хольж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дэвсэх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ойт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хээрийн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орчинд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өмхөрсөн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унанги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мод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холтос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мөчир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гишүүг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тараах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Энэхүү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өмхөрсөн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унанги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мод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холтос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мөчир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гишүү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нь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хөрсөнд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задран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шингэж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сээр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нуруугүй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амьтдын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орчныг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бүрдүүлэх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ба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тус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газар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салхиар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хийсэн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ирэх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үр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ургамлын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занга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болж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тогтоон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барихад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baseline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тусалдаг</a:t>
            </a:r>
            <a:r>
              <a:rPr lang="en-US" sz="1200" baseline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2EF1-A96D-3446-B0AC-7AD9C88C12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29DE-34E6-4436-A9B1-C888AE00A2C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A9EB-09C5-45BD-A378-5B4BC230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4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4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19" y="503963"/>
            <a:ext cx="9144000" cy="1067384"/>
          </a:xfrm>
        </p:spPr>
        <p:txBody>
          <a:bodyPr>
            <a:normAutofit fontScale="90000"/>
          </a:bodyPr>
          <a:lstStyle/>
          <a:p>
            <a:pPr algn="ctr"/>
            <a:r>
              <a:rPr lang="mn-MN" sz="5400" noProof="0" dirty="0"/>
              <a:t/>
            </a:r>
            <a:br>
              <a:rPr lang="mn-MN" sz="5400" noProof="0" dirty="0"/>
            </a:br>
            <a:r>
              <a:rPr lang="mn-MN" sz="40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БИЧИЛ УУРХАЙН НӨХӨН СЭРГЭЭЛТИЙН АРГАЧЛАЛ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229" y="4728015"/>
            <a:ext cx="9144000" cy="1655762"/>
          </a:xfrm>
        </p:spPr>
        <p:txBody>
          <a:bodyPr>
            <a:normAutofit/>
          </a:bodyPr>
          <a:lstStyle/>
          <a:p>
            <a:endParaRPr lang="mn-MN" noProof="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mn-MN" sz="20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П. БОЛОРМАА,   ТЭРГҮҮН</a:t>
            </a:r>
          </a:p>
          <a:p>
            <a:pPr algn="ctr"/>
            <a:r>
              <a:rPr lang="mn-MN" sz="20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ТОГТВОРТОЙ ХӨГЖИЛД ТАЛУУДЫН ОРОЛЦОО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4" y="2079734"/>
            <a:ext cx="3740618" cy="235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93" y="2058648"/>
            <a:ext cx="3608613" cy="23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Norovlin hamtiin huch TBB\Nohon sergeelt vidoe\105_FUJI\DSCF54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3527" y="2079734"/>
            <a:ext cx="3746936" cy="23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19" y="0"/>
            <a:ext cx="1958081" cy="19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2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0844" y="245650"/>
            <a:ext cx="8911687" cy="1280890"/>
          </a:xfrm>
        </p:spPr>
        <p:txBody>
          <a:bodyPr>
            <a:no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3. НӨХӨН СЭРГЭЭХ ГАЗРЫН ХИЛ ХЯЗГААР</a:t>
            </a:r>
            <a:b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mn-MN" sz="3200" b="1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1932" y="1368576"/>
            <a:ext cx="10613571" cy="4980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Талбайн </a:t>
            </a:r>
            <a:r>
              <a:rPr lang="mn-MN" sz="28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солбицлыг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GPS-р хэмжиж, шаардлага хангасан масштабын зурагт буулган эвдэрсэн газрын хэмжээг тодорхойлно. Уг газарт пайз тавьж тэмдэгжүүлнэ.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Талбайн зах, замын уулзвар өндөрлөг цэгүүд дээр “Нөхөн сэргээлт хийгдэж байна, өөр үйл ажиллагаа явуулахыг хориглоно” гэсэн бичиг бүхий самбар байрлуулна.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Талбайн хилийг тэмдэгжүүлэхдээ газар ухаж зурвас гаргах, шуудуу татах, овоо босгох зэргээр газарт нөлөө үзүүлэхийг хориглоно.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4655"/>
            <a:ext cx="8394192" cy="1049933"/>
          </a:xfrm>
        </p:spPr>
        <p:txBody>
          <a:bodyPr>
            <a:norm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4. ТЕХНИКИЙН НӨХӨН СЭРГЭЭЛТ</a:t>
            </a:r>
            <a:endParaRPr lang="mn-MN" sz="3200" b="1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6497" y="1278012"/>
            <a:ext cx="6168390" cy="4835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Эвдэрсэн  газарт </a:t>
            </a:r>
            <a:r>
              <a:rPr lang="mn-MN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дүүргэлт хийх, хэлбэржүүлэх, тэгшлэх, </a:t>
            </a:r>
            <a:r>
              <a:rPr lang="en-US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n-MN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 хөрсөөр хучих </a:t>
            </a:r>
            <a:r>
              <a:rPr lang="mn-MN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зэргээр биологийн нөхөн сэргээлтэд бэлтгэх ажлын үе шатыг техникийн нөхөн сэргээлт гэнэ.  </a:t>
            </a:r>
          </a:p>
          <a:p>
            <a:pPr marL="0" indent="0">
              <a:buNone/>
            </a:pPr>
            <a:endParaRPr lang="mn-MN" sz="24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- Хийх ажлын хэмжээ, ашиглах тоног төхөөрөмж,гүйцэтгэх ба</a:t>
            </a:r>
            <a:r>
              <a:rPr lang="mn-MN" sz="240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</a:t>
            </a:r>
            <a:r>
              <a:rPr lang="mn-MN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тодорхой байна</a:t>
            </a:r>
          </a:p>
          <a:p>
            <a:pPr marL="0" indent="0">
              <a:buNone/>
            </a:pPr>
            <a:endParaRPr lang="mn-MN" sz="24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Дүүргэлт хийх материалын хэмжээг тооцно (талбайн хэмжээ, нүхний дундаж гүн, үүссэн овоолгын талбай, өндөр) </a:t>
            </a:r>
          </a:p>
          <a:p>
            <a:pPr marL="0" indent="0">
              <a:buNone/>
            </a:pPr>
            <a:endParaRPr lang="mn-MN" sz="24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52" y="-134228"/>
            <a:ext cx="1412240" cy="1412240"/>
          </a:xfrm>
          <a:prstGeom prst="rect">
            <a:avLst/>
          </a:prstGeom>
        </p:spPr>
      </p:pic>
      <p:pic>
        <p:nvPicPr>
          <p:cNvPr id="10" name="Picture 9" descr="E:\EP&amp;SD\Selenge picture\IMG_02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84" y="1861582"/>
            <a:ext cx="5312664" cy="366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66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847" y="114300"/>
            <a:ext cx="8911687" cy="1280890"/>
          </a:xfrm>
        </p:spPr>
        <p:txBody>
          <a:bodyPr>
            <a:normAutofit/>
          </a:bodyPr>
          <a:lstStyle/>
          <a:p>
            <a:pPr lvl="2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ДҮҮРГЭЛТИЙН МАТЕРИАЛ ТООЦОН </a:t>
            </a:r>
            <a:r>
              <a:rPr lang="mn-MN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ГАРГАХ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847" y="1170432"/>
            <a:ext cx="11580724" cy="5009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НҮХ, ОВООЛГЫН ЭЗЛЭДЭХҮҮНИЙГ ТООЦОХ НЬ: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Vо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=(S1xh1)+(S2xh2)+…+(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Snxhn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S1,S2…..Sn		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Талбай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дахь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воолгуудын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дундаж талбай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mn-MN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h1, h2. ..ho	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Талбай дахь 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овоолгын 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дундаж өндөр,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Vн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=(S1xHн1)+(S2xHo2)+…+(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SnxHнn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S1, S2.....Sn 	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Талбай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дахь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нүхнүүдийн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 дундаж талбай, м</a:t>
            </a:r>
            <a:r>
              <a:rPr lang="mn-MN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h1, h2. ..ho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Талбай дахь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нүхнүүдийн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дундаж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гүн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, м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1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ДҮҮРГЭЛТИЙН МАТЕРИАЛ ТООЦОН </a:t>
            </a:r>
            <a:r>
              <a:rPr lang="mn-MN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ГАРГАХ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6032" y="1604518"/>
            <a:ext cx="6089904" cy="4727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Дүүргэлтийн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материал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нь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талбайд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байгаа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нүх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болон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овоолгын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нийт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эзлэдэхүүнийн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зөрүүгээр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тодорхойлогдоно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Vн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r-IN" b="1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Vo =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Vд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Vн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-Талбай дахь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нүхнүүдийн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 дундаж эзэлхүүн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, м</a:t>
            </a:r>
            <a:r>
              <a:rPr lang="mn-MN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-Талбай дахь 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</a:rPr>
              <a:t>овоолгын дундаж эзэлхүүн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</a:rPr>
              <a:t>, м</a:t>
            </a:r>
            <a:r>
              <a:rPr lang="mn-MN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  <p:pic>
        <p:nvPicPr>
          <p:cNvPr id="9" name="Content Placeholder 8" descr="/Users/macbookair/Documents/old pc/document/Norovlin Khentii May 2014  (10)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3"/>
          <a:stretch/>
        </p:blipFill>
        <p:spPr bwMode="auto">
          <a:xfrm>
            <a:off x="6550685" y="1331428"/>
            <a:ext cx="5181600" cy="241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:\EP&amp;SD\Selenge picture\IMG_02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85" y="3824478"/>
            <a:ext cx="5181600" cy="303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67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967" y="75935"/>
            <a:ext cx="7683161" cy="1021346"/>
          </a:xfrm>
        </p:spPr>
        <p:txBody>
          <a:bodyPr>
            <a:norm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4. ТЕХНИКИЙН НӨХӨН СЭРГЭЭЛТ</a:t>
            </a:r>
            <a:endParaRPr lang="mn-MN" sz="3200" b="1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4424" y="896112"/>
            <a:ext cx="7767494" cy="5230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Хөдөлмөр хамгаалал, аюулгүй байдлын шаардлагыг ханган ажиллана </a:t>
            </a: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Нурах эрсдэлтэй, суулт үүссэн нүх болон уурхайн хонгилын тоог гаргана, </a:t>
            </a:r>
          </a:p>
          <a:p>
            <a:pPr>
              <a:buFontTx/>
              <a:buChar char="-"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Дүүргэлтийг технологийн дагуу хийх, нурах эрсдэлтэй уурхайн хонгилыг эхлээд нурааж аюулгүй болгож, хонгилын доод хэсэгт аль болох хүнд том чулуу хийх </a:t>
            </a:r>
          </a:p>
          <a:p>
            <a:pPr>
              <a:buFontTx/>
              <a:buChar char="-"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Дүүргэлт хийх материал хомс, байхгүй тохиолдолд “хүн, мал, бусад амьтдын хувьд аюулгүй болгох “ОРОХ, ГАРАХ ГАРЦ” бүхий замыг гаргаж өгөх шаардлагатай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67" y="0"/>
            <a:ext cx="1477433" cy="1477433"/>
          </a:xfrm>
          <a:prstGeom prst="rect">
            <a:avLst/>
          </a:prstGeom>
        </p:spPr>
      </p:pic>
      <p:pic>
        <p:nvPicPr>
          <p:cNvPr id="8" name="Picture 7" descr="C:\Users\badral\Desktop\Asian foundation\Umnugobi Sevrei July\IMG_55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0"/>
          <a:stretch/>
        </p:blipFill>
        <p:spPr bwMode="auto">
          <a:xfrm>
            <a:off x="7882128" y="2798064"/>
            <a:ext cx="3818099" cy="26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7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4. ТЕХНИКИЙН НӨХӨН СЭРГЭЭЛТ</a:t>
            </a:r>
            <a:endParaRPr lang="mn-MN" sz="3200" b="1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1264" y="1473424"/>
            <a:ext cx="703051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</a:rPr>
              <a:t>Бага оврын техник ашиглан овоолго, хаягдал чулуулаг, хана мөргөцгийн оройг намсгаж, хэлбэржүүлэх</a:t>
            </a: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</a:rPr>
              <a:t>Дүүргэлт хийсэн талбайг тэгшлэх, хэлбэржүүлэхдээ аль болох гар багаж ашиглах, шаардлагатай үед бага оврыг техник ашиглана</a:t>
            </a: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</a:rPr>
              <a:t>Машины улмаас дагтаршиж, нягтарсан хөрсийг сийрэгжүүлэх хэрэгтэй</a:t>
            </a: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96" y="0"/>
            <a:ext cx="1612104" cy="1612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497" y="5513397"/>
            <a:ext cx="63886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mn-MN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Нөхөн сэргээлтээ</a:t>
            </a:r>
            <a:r>
              <a:rPr lang="mn-MN" sz="24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n-MN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фото зургаар баримтжуул</a:t>
            </a:r>
            <a:r>
              <a:rPr lang="en-US" sz="24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ах</a:t>
            </a:r>
            <a:r>
              <a:rPr lang="en-US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2" y="3986784"/>
            <a:ext cx="4002024" cy="246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:\EP&amp;SD\Selenge picture\IMG_02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2" y="1473424"/>
            <a:ext cx="4002024" cy="233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15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8566" y="266696"/>
            <a:ext cx="8284633" cy="833971"/>
          </a:xfrm>
        </p:spPr>
        <p:txBody>
          <a:bodyPr>
            <a:normAutofit fontScale="90000"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4. ТЕХНИКИЙН НӨХӨН СЭРГЭЭЛТ</a:t>
            </a:r>
            <a:b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 ХӨРСНИЙ МЕНЕЖМЕНТ</a:t>
            </a:r>
            <a:endParaRPr lang="mn-MN" sz="3200" b="1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221" y="1526540"/>
            <a:ext cx="9561512" cy="3876274"/>
          </a:xfrm>
        </p:spPr>
        <p:txBody>
          <a:bodyPr>
            <a:noAutofit/>
          </a:bodyPr>
          <a:lstStyle/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 хийх талбай дахь 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 хөрсний байршлыг тодорхойлох, зохистой хадгалах, хамгаалах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 хөрсний давхарга нь 10 см-аас доошгүй байна. </a:t>
            </a:r>
          </a:p>
          <a:p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Хөрсний дагтаршил, нягтарших эрсдэлийг багасгахын тулд хучилт хийх, тухайн гадаргыг биологийн нөхөн сэргээлтэд бэлтгэж аль болох гар багаж ашиглах.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67" y="114300"/>
            <a:ext cx="1764504" cy="17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5. БИОЛОГИЙН НӨХӨН СЭРГЭЭЛТ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136" y="1348105"/>
            <a:ext cx="715365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Байгалийн аясаар ургамал ургах бүс нутгийн онцлогт нийцсэн биологийн нөхөн сэргээлт явагдах боломжийг бүрдүүлэх, таатай төлөв байдалд газрыг бэлтгэхэд чиглэнэ.  Үүнд: </a:t>
            </a:r>
            <a:endParaRPr lang="en-US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Хөрсний органик агууламжийг нэмэгдүүлэх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У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ргамлын төрөл зүйлийг тодорхойлох</a:t>
            </a:r>
          </a:p>
          <a:p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охирох ургамлын үрийг цуглуулах, цацах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792" y="1268872"/>
            <a:ext cx="4397732" cy="2787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92" y="4191698"/>
            <a:ext cx="4397732" cy="2666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8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164847"/>
            <a:ext cx="10515600" cy="1325563"/>
          </a:xfrm>
        </p:spPr>
        <p:txBody>
          <a:bodyPr/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5. БИОЛОГИЙН НӨХӨН СЭРГЭЭЛТ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1" y="1648551"/>
            <a:ext cx="77161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Биологийн нөхөн сэргээлтийг гүйцэтгэх</a:t>
            </a: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Нэг га-д цацах үрийн хэмжээ ойролцоогоор 5 кг байна, үүнийгээ өтөг бууцтай хольж хөрсөнд тарааж цацахад бэлтгэх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Ойр орчмын газраас өвс хадаж аваад, хөрсийг хучсан өвс, сүрэл, бусад ургамлыг талбайд тогтвортой хадгалахын тулд өвсөө шимт хөрстэй тармуураар хольж тараах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-5745"/>
            <a:ext cx="2103171" cy="2103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9763"/>
            <a:ext cx="73098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mn-MN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Нөхөн сэргээлтээ</a:t>
            </a:r>
            <a:r>
              <a:rPr lang="mn-MN" sz="24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n-MN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фото зургаар баримтжуулах</a:t>
            </a:r>
            <a:r>
              <a:rPr lang="en-US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5" descr="D:\Kentii-Airag-Altia-UndraaJB-20149-10sar\SAM_737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 b="16055"/>
          <a:stretch/>
        </p:blipFill>
        <p:spPr bwMode="auto">
          <a:xfrm>
            <a:off x="8140675" y="2656750"/>
            <a:ext cx="3811086" cy="192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/>
          <a:stretch/>
        </p:blipFill>
        <p:spPr>
          <a:xfrm>
            <a:off x="8036161" y="4735965"/>
            <a:ext cx="3915600" cy="2042571"/>
          </a:xfrm>
          <a:prstGeom prst="rect">
            <a:avLst/>
          </a:prstGeom>
        </p:spPr>
      </p:pic>
      <p:pic>
        <p:nvPicPr>
          <p:cNvPr id="9" name="Picture 3" descr="D:\Kentii-Airag-Altia-UndraaJB-20149-10sar\SAM_74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1" y="309362"/>
            <a:ext cx="3915600" cy="2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5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238505" y="304099"/>
            <a:ext cx="8754110" cy="838200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mn-MN" altLang="en-US" sz="28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6. УУРХАЙН МӨЧЛӨГИЙН ХАНДЛАГА </a:t>
            </a:r>
            <a:br>
              <a:rPr lang="mn-MN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“НӨЛӨӨЛЛИЙГ ҮЕ ШАТТАЙ БУУРУУЛАХ ЗАРЧИМ”</a:t>
            </a:r>
            <a:r>
              <a:rPr lang="mn-MN" altLang="en-US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altLang="en-US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mn-MN" altLang="en-US" sz="2800" b="1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238505" y="1142299"/>
            <a:ext cx="6225772" cy="4910138"/>
          </a:xfrm>
        </p:spPr>
        <p:txBody>
          <a:bodyPr>
            <a:normAutofit lnSpcReduction="10000"/>
          </a:bodyPr>
          <a:lstStyle/>
          <a:p>
            <a:pPr marL="0" lvl="1" indent="0">
              <a:buFont typeface="Wingdings" charset="2"/>
              <a:buChar char="Ø"/>
            </a:pPr>
            <a:endParaRPr lang="mn-MN" altLang="en-US" sz="2400" b="1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 indent="0">
              <a:buFont typeface="Wingdings" charset="2"/>
              <a:buChar char="Ø"/>
            </a:pPr>
            <a:r>
              <a:rPr lang="mn-MN" altLang="en-US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Олборлолтын өмнө:</a:t>
            </a:r>
          </a:p>
          <a:p>
            <a:pPr marL="685800" lvl="4" indent="-228600">
              <a:buFont typeface="Arial" charset="0"/>
              <a:buChar char="•"/>
            </a:pP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Болзошгүй сөрөг нөлөөллөөс зайлсхийх</a:t>
            </a:r>
          </a:p>
          <a:p>
            <a:pPr marL="457200" lvl="4" indent="0">
              <a:buNone/>
            </a:pP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marL="342900" lvl="3" indent="-342900">
              <a:buFont typeface="Wingdings" charset="2"/>
              <a:buChar char="Ø"/>
            </a:pPr>
            <a:r>
              <a:rPr lang="mn-MN" altLang="en-US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Олборлолтын үед: </a:t>
            </a:r>
          </a:p>
          <a:p>
            <a:pPr marL="342900" lvl="3" indent="-342900">
              <a:buFont typeface="Wingdings" charset="2"/>
              <a:buChar char="Ø"/>
            </a:pPr>
            <a:endParaRPr lang="mn-MN" altLang="en-US" sz="2400" b="1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228600">
              <a:buFont typeface="Arial" charset="0"/>
              <a:buChar char="•"/>
            </a:pP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Нөлөөллийг бууруулах, саармагжуулах;</a:t>
            </a:r>
          </a:p>
          <a:p>
            <a:pPr marL="685800" lvl="4" indent="-228600">
              <a:buFont typeface="Arial" charset="0"/>
              <a:buChar char="•"/>
            </a:pP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Нөөц хэмнэх (шимт хөрсний менежмент, усны менежмент)</a:t>
            </a:r>
          </a:p>
          <a:p>
            <a:pPr marL="685800" lvl="4" indent="-228600">
              <a:buFont typeface="Arial" charset="0"/>
              <a:buChar char="•"/>
            </a:pP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Хөдөлмөр зарцуулалтыг багасгах</a:t>
            </a:r>
          </a:p>
          <a:p>
            <a:pPr marL="457200" lvl="4" indent="0">
              <a:buNone/>
            </a:pP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28600" lvl="3">
              <a:buFont typeface="Wingdings" charset="2"/>
              <a:buChar char="Ø"/>
            </a:pPr>
            <a:r>
              <a:rPr lang="mn-MN" altLang="en-US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Олборлолтын дараа:</a:t>
            </a:r>
          </a:p>
          <a:p>
            <a:pPr marL="685800" lvl="4" indent="-228600">
              <a:buFont typeface="Arial" charset="0"/>
              <a:buChar char="•"/>
            </a:pPr>
            <a:r>
              <a:rPr lang="mn-MN" altLang="en-US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n-MN" altLang="en-US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сэргээлтийн үр дүнг нэмэгдүүлэх </a:t>
            </a:r>
          </a:p>
          <a:p>
            <a:endParaRPr lang="mn-MN" altLang="en-US" sz="2400" b="1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 indent="0"/>
            <a:endParaRPr lang="mn-MN" altLang="en-US" sz="1800" b="1" noProof="0" dirty="0">
              <a:solidFill>
                <a:srgbClr val="92D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1" indent="0"/>
            <a:endParaRPr lang="mn-MN" altLang="en-US" sz="1800" b="1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1" indent="0"/>
            <a:endParaRPr lang="mn-MN" altLang="en-US" sz="1800" b="1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mn-MN" altLang="en-US" noProof="0" dirty="0"/>
          </a:p>
          <a:p>
            <a:pPr marL="0" lvl="1" indent="0"/>
            <a:endParaRPr lang="mn-MN" altLang="en-US" noProof="0" dirty="0"/>
          </a:p>
          <a:p>
            <a:pPr marL="0" lvl="1" indent="0">
              <a:buFont typeface="Times" charset="0"/>
              <a:buNone/>
            </a:pPr>
            <a:endParaRPr lang="mn-MN" altLang="en-US" noProof="0" dirty="0"/>
          </a:p>
          <a:p>
            <a:pPr marL="0" lvl="1" indent="0"/>
            <a:endParaRPr lang="mn-MN" altLang="en-US" noProof="0" dirty="0"/>
          </a:p>
          <a:p>
            <a:endParaRPr lang="mn-MN" altLang="en-US" noProof="0" dirty="0"/>
          </a:p>
        </p:txBody>
      </p:sp>
      <p:grpSp>
        <p:nvGrpSpPr>
          <p:cNvPr id="36866" name="Group 7"/>
          <p:cNvGrpSpPr>
            <a:grpSpLocks/>
          </p:cNvGrpSpPr>
          <p:nvPr/>
        </p:nvGrpSpPr>
        <p:grpSpPr bwMode="auto">
          <a:xfrm>
            <a:off x="6683333" y="2674409"/>
            <a:ext cx="5675523" cy="2219325"/>
            <a:chOff x="533401" y="3505199"/>
            <a:chExt cx="8087681" cy="2209801"/>
          </a:xfrm>
        </p:grpSpPr>
        <p:grpSp>
          <p:nvGrpSpPr>
            <p:cNvPr id="36868" name="Group 8"/>
            <p:cNvGrpSpPr>
              <a:grpSpLocks/>
            </p:cNvGrpSpPr>
            <p:nvPr/>
          </p:nvGrpSpPr>
          <p:grpSpPr bwMode="auto">
            <a:xfrm>
              <a:off x="533401" y="3505199"/>
              <a:ext cx="8087681" cy="2209801"/>
              <a:chOff x="533400" y="3505199"/>
              <a:chExt cx="8087566" cy="1944217"/>
            </a:xfrm>
          </p:grpSpPr>
          <p:sp>
            <p:nvSpPr>
              <p:cNvPr id="36870" name="Pentagon 10"/>
              <p:cNvSpPr>
                <a:spLocks noChangeArrowheads="1"/>
              </p:cNvSpPr>
              <p:nvPr/>
            </p:nvSpPr>
            <p:spPr bwMode="auto">
              <a:xfrm>
                <a:off x="6093360" y="3505199"/>
                <a:ext cx="2312914" cy="1943924"/>
              </a:xfrm>
              <a:prstGeom prst="homePlate">
                <a:avLst>
                  <a:gd name="adj" fmla="val 32901"/>
                </a:avLst>
              </a:prstGeom>
              <a:solidFill>
                <a:srgbClr val="604A7B"/>
              </a:solidFill>
              <a:ln w="2540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71" name="Pentagon 11"/>
              <p:cNvSpPr>
                <a:spLocks noChangeArrowheads="1"/>
              </p:cNvSpPr>
              <p:nvPr/>
            </p:nvSpPr>
            <p:spPr bwMode="auto">
              <a:xfrm>
                <a:off x="4849752" y="3505200"/>
                <a:ext cx="2285968" cy="1944216"/>
              </a:xfrm>
              <a:prstGeom prst="homePlate">
                <a:avLst>
                  <a:gd name="adj" fmla="val 32900"/>
                </a:avLst>
              </a:prstGeom>
              <a:solidFill>
                <a:srgbClr val="F11B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72" name="Pentagon 12"/>
              <p:cNvSpPr>
                <a:spLocks noChangeArrowheads="1"/>
              </p:cNvSpPr>
              <p:nvPr/>
            </p:nvSpPr>
            <p:spPr bwMode="auto">
              <a:xfrm>
                <a:off x="3356824" y="3505200"/>
                <a:ext cx="2406292" cy="1944216"/>
              </a:xfrm>
              <a:prstGeom prst="homePlate">
                <a:avLst>
                  <a:gd name="adj" fmla="val 32896"/>
                </a:avLst>
              </a:pr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73" name="Pentagon 13"/>
              <p:cNvSpPr>
                <a:spLocks noChangeArrowheads="1"/>
              </p:cNvSpPr>
              <p:nvPr/>
            </p:nvSpPr>
            <p:spPr bwMode="auto">
              <a:xfrm>
                <a:off x="2046267" y="3505200"/>
                <a:ext cx="2179606" cy="1944216"/>
              </a:xfrm>
              <a:prstGeom prst="homePlate">
                <a:avLst>
                  <a:gd name="adj" fmla="val 32900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74" name="Pentagon 14"/>
              <p:cNvSpPr>
                <a:spLocks noChangeArrowheads="1"/>
              </p:cNvSpPr>
              <p:nvPr/>
            </p:nvSpPr>
            <p:spPr bwMode="auto">
              <a:xfrm>
                <a:off x="609599" y="3505200"/>
                <a:ext cx="2179606" cy="1944216"/>
              </a:xfrm>
              <a:prstGeom prst="homePlate">
                <a:avLst>
                  <a:gd name="adj" fmla="val 32900"/>
                </a:avLst>
              </a:prstGeom>
              <a:solidFill>
                <a:srgbClr val="7793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000">
                    <a:latin typeface="Times New Roman" charset="0"/>
                    <a:ea typeface="Times New Roman" charset="0"/>
                    <a:cs typeface="Mongolian Baiti" charset="0"/>
                  </a:rPr>
                  <a:t> </a:t>
                </a:r>
                <a:endParaRPr lang="en-US" altLang="en-US" sz="1100">
                  <a:latin typeface="Calibri" charset="0"/>
                  <a:ea typeface="Times New Roman" charset="0"/>
                  <a:cs typeface="Mongolian Baiti" charset="0"/>
                </a:endParaRPr>
              </a:p>
            </p:txBody>
          </p:sp>
          <p:sp>
            <p:nvSpPr>
              <p:cNvPr id="36875" name="TextBox 10"/>
              <p:cNvSpPr txBox="1">
                <a:spLocks noChangeArrowheads="1"/>
              </p:cNvSpPr>
              <p:nvPr/>
            </p:nvSpPr>
            <p:spPr bwMode="auto">
              <a:xfrm>
                <a:off x="533400" y="3793232"/>
                <a:ext cx="1728445" cy="37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76" name="TextBox 11"/>
              <p:cNvSpPr txBox="1">
                <a:spLocks noChangeArrowheads="1"/>
              </p:cNvSpPr>
              <p:nvPr/>
            </p:nvSpPr>
            <p:spPr bwMode="auto">
              <a:xfrm>
                <a:off x="2666760" y="4297068"/>
                <a:ext cx="1653085" cy="549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mn-MN" altLang="en-US" sz="1100" b="1" dirty="0">
                    <a:solidFill>
                      <a:srgbClr val="FFFFFF"/>
                    </a:solidFill>
                    <a:ea typeface="Times New Roman" charset="0"/>
                    <a:cs typeface="Times New Roman" charset="0"/>
                  </a:rPr>
                  <a:t>Нөлөөллөөс</a:t>
                </a:r>
                <a:r>
                  <a:rPr lang="mn-MN" altLang="en-US" sz="1200" b="1" dirty="0">
                    <a:solidFill>
                      <a:srgbClr val="FFFFFF"/>
                    </a:solidFill>
                    <a:ea typeface="Times New Roman" charset="0"/>
                    <a:cs typeface="Times New Roman" charset="0"/>
                  </a:rPr>
                  <a:t>  </a:t>
                </a:r>
                <a:r>
                  <a:rPr lang="mn-MN" altLang="en-US" sz="1100" b="1" dirty="0">
                    <a:solidFill>
                      <a:srgbClr val="FFFFFF"/>
                    </a:solidFill>
                    <a:ea typeface="Times New Roman" charset="0"/>
                    <a:cs typeface="Times New Roman" charset="0"/>
                  </a:rPr>
                  <a:t>зайлсхийх</a:t>
                </a:r>
                <a:endParaRPr lang="en-US" alt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77" name="TextBox 12"/>
              <p:cNvSpPr txBox="1">
                <a:spLocks noChangeArrowheads="1"/>
              </p:cNvSpPr>
              <p:nvPr/>
            </p:nvSpPr>
            <p:spPr bwMode="auto">
              <a:xfrm>
                <a:off x="4085827" y="4297068"/>
                <a:ext cx="1677288" cy="66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mn-MN" altLang="en-US" sz="1000" b="1">
                    <a:solidFill>
                      <a:srgbClr val="FFFFFF"/>
                    </a:solidFill>
                    <a:ea typeface="Times New Roman" charset="0"/>
                    <a:cs typeface="Times New Roman" charset="0"/>
                  </a:rPr>
                  <a:t>Нөлөөллийг саармагжуулах, бууруулах </a:t>
                </a:r>
                <a:endParaRPr lang="en-US" alt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78" name="TextBox 13"/>
              <p:cNvSpPr txBox="1">
                <a:spLocks noChangeArrowheads="1"/>
              </p:cNvSpPr>
              <p:nvPr/>
            </p:nvSpPr>
            <p:spPr bwMode="auto">
              <a:xfrm>
                <a:off x="5774105" y="4245395"/>
                <a:ext cx="1471257" cy="59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mn-MN" altLang="en-US" sz="1000" b="1">
                    <a:solidFill>
                      <a:srgbClr val="FFFFFF"/>
                    </a:solidFill>
                    <a:ea typeface="Times New Roman" charset="0"/>
                    <a:cs typeface="Times New Roman" charset="0"/>
                  </a:rPr>
                  <a:t>Нөхөн сэргээлтийн үр дүнг нэмэгдүүлэх </a:t>
                </a:r>
                <a:endParaRPr lang="en-US" alt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79" name="TextBox 14"/>
              <p:cNvSpPr txBox="1">
                <a:spLocks noChangeArrowheads="1"/>
              </p:cNvSpPr>
              <p:nvPr/>
            </p:nvSpPr>
            <p:spPr bwMode="auto">
              <a:xfrm>
                <a:off x="6893203" y="4166431"/>
                <a:ext cx="1727763" cy="834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mn-MN" altLang="en-US" sz="10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endParaRPr>
              </a:p>
              <a:p>
                <a:pPr algn="ctr"/>
                <a:r>
                  <a:rPr lang="mn-MN" altLang="en-US" sz="1000" b="1" dirty="0">
                    <a:solidFill>
                      <a:srgbClr val="FFFFFF"/>
                    </a:solidFill>
                    <a:ea typeface="Times New Roman" charset="0"/>
                    <a:cs typeface="Times New Roman" charset="0"/>
                  </a:rPr>
                  <a:t>Байгаль хамгааллыг   хэрэгжүүлэх</a:t>
                </a:r>
                <a:endParaRPr lang="en-US" alt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80" name="Oval 20"/>
              <p:cNvSpPr>
                <a:spLocks noChangeArrowheads="1"/>
              </p:cNvSpPr>
              <p:nvPr/>
            </p:nvSpPr>
            <p:spPr bwMode="auto">
              <a:xfrm>
                <a:off x="2666970" y="3562465"/>
                <a:ext cx="504818" cy="4329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81" name="TextBox 38"/>
              <p:cNvSpPr txBox="1">
                <a:spLocks noChangeArrowheads="1"/>
              </p:cNvSpPr>
              <p:nvPr/>
            </p:nvSpPr>
            <p:spPr bwMode="auto">
              <a:xfrm>
                <a:off x="2666970" y="3562459"/>
                <a:ext cx="481004" cy="356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mn-MN" altLang="en-US" sz="1600" b="1">
                    <a:solidFill>
                      <a:srgbClr val="548DD4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endParaRPr lang="en-US" alt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82" name="Oval 22"/>
              <p:cNvSpPr>
                <a:spLocks noChangeArrowheads="1"/>
              </p:cNvSpPr>
              <p:nvPr/>
            </p:nvSpPr>
            <p:spPr bwMode="auto">
              <a:xfrm>
                <a:off x="4114750" y="3549895"/>
                <a:ext cx="503231" cy="4315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83" name="TextBox 40"/>
              <p:cNvSpPr txBox="1">
                <a:spLocks noChangeArrowheads="1"/>
              </p:cNvSpPr>
              <p:nvPr/>
            </p:nvSpPr>
            <p:spPr bwMode="auto">
              <a:xfrm>
                <a:off x="4086175" y="3562459"/>
                <a:ext cx="576255" cy="46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mn-MN" altLang="en-US" sz="1600" b="1">
                    <a:solidFill>
                      <a:srgbClr val="548DD4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lang="en-US" alt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84" name="Oval 24"/>
              <p:cNvSpPr>
                <a:spLocks noChangeArrowheads="1"/>
              </p:cNvSpPr>
              <p:nvPr/>
            </p:nvSpPr>
            <p:spPr bwMode="auto">
              <a:xfrm>
                <a:off x="5562529" y="3562465"/>
                <a:ext cx="504818" cy="4315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altLang="en-US" sz="1100">
                    <a:latin typeface="Calibri" charset="0"/>
                    <a:ea typeface="Times New Roman" charset="0"/>
                    <a:cs typeface="Mongolian Baiti" charset="0"/>
                  </a:rPr>
                  <a:t> </a:t>
                </a:r>
              </a:p>
            </p:txBody>
          </p:sp>
          <p:sp>
            <p:nvSpPr>
              <p:cNvPr id="36885" name="TextBox 42"/>
              <p:cNvSpPr txBox="1">
                <a:spLocks noChangeArrowheads="1"/>
              </p:cNvSpPr>
              <p:nvPr/>
            </p:nvSpPr>
            <p:spPr bwMode="auto">
              <a:xfrm>
                <a:off x="5533956" y="3562459"/>
                <a:ext cx="576255" cy="47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mn-MN" altLang="en-US" sz="1600" b="1">
                    <a:solidFill>
                      <a:srgbClr val="548DD4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alt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36869" name="Rectangle 9"/>
            <p:cNvSpPr>
              <a:spLocks noChangeArrowheads="1"/>
            </p:cNvSpPr>
            <p:nvPr/>
          </p:nvSpPr>
          <p:spPr bwMode="auto">
            <a:xfrm>
              <a:off x="624338" y="4192885"/>
              <a:ext cx="1962099" cy="104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mn-MN" alt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Байгаль орчин, биологийн төрөл зүйлд учруулах  эрсдлийг тодорхойлох, </a:t>
              </a:r>
              <a:endParaRPr lang="en-US" altLang="en-US" sz="12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251577"/>
            <a:ext cx="9431866" cy="1509490"/>
          </a:xfrm>
        </p:spPr>
        <p:txBody>
          <a:bodyPr>
            <a:normAutofit/>
          </a:bodyPr>
          <a:lstStyle/>
          <a:p>
            <a:r>
              <a:rPr lang="mn-MN" sz="2400" b="1" noProof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БАЙГАЛЬ ОРЧИН, АЯЛАЛ ЖУУЛЧЛАЛЫН САЙД, </a:t>
            </a:r>
            <a:br>
              <a:rPr lang="mn-MN" sz="2400" b="1" noProof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mn-MN" sz="2400" b="1" noProof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УУЛ УУРХАЙ, ХҮНД ҮЙЛДВЭРИЙН САЙДЫН ХАМТАРСАН ТУШААЛ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7" y="1761067"/>
            <a:ext cx="10014479" cy="3777622"/>
          </a:xfrm>
        </p:spPr>
        <p:txBody>
          <a:bodyPr>
            <a:normAutofit/>
          </a:bodyPr>
          <a:lstStyle/>
          <a:p>
            <a:endParaRPr lang="mn-MN" noProof="0" dirty="0"/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2017 оны 08-р сарын 17</a:t>
            </a:r>
            <a:r>
              <a:rPr lang="en-US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-</a:t>
            </a:r>
            <a:r>
              <a:rPr lang="mn-MN" noProof="0" dirty="0" err="1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ны</a:t>
            </a:r>
            <a:r>
              <a:rPr lang="mn-MN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 өдөр.  А/226, A/182: Аргачлал, төлөвлөгөөний  загвар батлах тухай </a:t>
            </a:r>
          </a:p>
          <a:p>
            <a:pPr marL="0" indent="0">
              <a:buNone/>
            </a:pPr>
            <a:endParaRPr lang="mn-MN" noProof="0" dirty="0">
              <a:solidFill>
                <a:schemeClr val="accent6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Бичил уурхайн нөхөн сэргээлтийн </a:t>
            </a:r>
            <a:r>
              <a:rPr lang="mn-MN" u="sng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аргачлалыг</a:t>
            </a:r>
            <a:r>
              <a:rPr lang="mn-MN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 1-р хавсралтаар, нөхөн сэргээлтийн </a:t>
            </a:r>
            <a:r>
              <a:rPr lang="mn-MN" u="sng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төлөвлөгөөний загварыг</a:t>
            </a:r>
            <a:r>
              <a:rPr lang="mn-MN" u="none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  </a:t>
            </a:r>
            <a:r>
              <a:rPr lang="mn-MN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2-р хавсралтаар, нөхөн сэргээлтийн мэдээний </a:t>
            </a:r>
            <a:r>
              <a:rPr lang="mn-MN" u="sng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тайлангийн загварыг </a:t>
            </a:r>
            <a:r>
              <a:rPr lang="mn-MN" noProof="0" dirty="0">
                <a:solidFill>
                  <a:schemeClr val="accent6">
                    <a:lumMod val="50000"/>
                  </a:schemeClr>
                </a:solidFill>
                <a:ea typeface="Arial Narrow" charset="0"/>
                <a:cs typeface="Arial Narrow" charset="0"/>
              </a:rPr>
              <a:t>3-р хавсралтаар тус тус баталсан</a:t>
            </a:r>
          </a:p>
          <a:p>
            <a:endParaRPr lang="mn-MN" noProof="0" dirty="0">
              <a:solidFill>
                <a:schemeClr val="accent6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178860"/>
            <a:ext cx="10879667" cy="1125008"/>
          </a:xfrm>
        </p:spPr>
        <p:txBody>
          <a:bodyPr>
            <a:norm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7. ХОГ ХАЯГДЛЫН МЕНЕЖМЕНТ</a:t>
            </a:r>
            <a:endParaRPr lang="mn-MN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43" y="1482728"/>
            <a:ext cx="10515600" cy="4686829"/>
          </a:xfrm>
        </p:spPr>
        <p:txBody>
          <a:bodyPr/>
          <a:lstStyle/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Нөхөн сэргээлт хийх талбайн хог хаягдлыг цэвэрлэж, энгийн хог хаягдлыг тохирсон цэгт булшилна </a:t>
            </a:r>
          </a:p>
          <a:p>
            <a:pPr marL="0" indent="0">
              <a:buNone/>
            </a:pPr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Химийн хортой  хог хаягдлыг байцагчийн заасан газарт тээвэрлэж булшилна, устгана </a:t>
            </a:r>
          </a:p>
          <a:p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Нөхөн сэргээлт хийж буй газраас хаягдал тоног төхөөрөмжийг зайлуулна</a:t>
            </a:r>
          </a:p>
          <a:p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67" y="-1"/>
            <a:ext cx="1845733" cy="18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8. ХӨДӨЛМӨРИЙН АЮУЛГҮЙ АЖИЛЛАГАА</a:t>
            </a:r>
            <a:r>
              <a:rPr lang="mn-MN" sz="36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sz="36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mn-MN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22" y="1575333"/>
            <a:ext cx="6209114" cy="4633850"/>
          </a:xfrm>
        </p:spPr>
        <p:txBody>
          <a:bodyPr>
            <a:normAutofit/>
          </a:bodyPr>
          <a:lstStyle/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Хөдөлмөр хамгааллын иж бүрэн хэрэгсэл </a:t>
            </a:r>
            <a:endParaRPr lang="en-US" noProof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noProof="0" dirty="0" err="1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онгил, эрэг, далан, нурж суулт өгөх газрууд</a:t>
            </a:r>
            <a:r>
              <a:rPr lang="en-US" noProof="0" dirty="0" err="1">
                <a:solidFill>
                  <a:schemeClr val="accent6">
                    <a:lumMod val="50000"/>
                  </a:schemeClr>
                </a:solidFill>
              </a:rPr>
              <a:t>ыг</a:t>
            </a:r>
            <a:r>
              <a:rPr lang="en-US" noProof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тогтоож, улаан дарцаг хатгах буюу тойруулан тууз татаж тэмдэгжүүлэн</a:t>
            </a:r>
          </a:p>
          <a:p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 Нөхөн сэргээлт хийж буй нөхөрлөлүүд аюулгүй ажиллагааны журмыг мөрдөж ажиллана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66" y="0"/>
            <a:ext cx="1591733" cy="159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/>
          <a:stretch/>
        </p:blipFill>
        <p:spPr>
          <a:xfrm>
            <a:off x="6089226" y="1575333"/>
            <a:ext cx="5846064" cy="43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9. НӨХӨН СЭРГЭЭСЭН ТАЛБАЙГ ХҮЛЭЭЛГЭН ӨГӨХ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04" y="1526540"/>
            <a:ext cx="6739887" cy="4351338"/>
          </a:xfrm>
        </p:spPr>
        <p:txBody>
          <a:bodyPr>
            <a:normAutofit fontScale="85000" lnSpcReduction="10000"/>
          </a:bodyPr>
          <a:lstStyle/>
          <a:p>
            <a:endParaRPr lang="mn-MN" altLang="en-US" sz="2800" noProof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mn-MN" altLang="en-US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 хийсэн талбайг ЗД-ын тушаалаар томилогдсон ажлын хэсэгт хүлээлгэн өг</a:t>
            </a:r>
            <a:r>
              <a:rPr lang="mn-MN" altLang="en-US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нө. Ажлын хэсэг цаашид хяналт тавина.</a:t>
            </a:r>
            <a:endParaRPr lang="mn-MN" altLang="en-US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mn-MN" altLang="en-US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altLang="en-US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сэргээлтийг хийсэн нөхөрлөлийн баг түүнчлэн хяналт тавина (3с доошгүй жил)</a:t>
            </a:r>
          </a:p>
          <a:p>
            <a:pPr marL="0" indent="0">
              <a:buNone/>
            </a:pPr>
            <a:endParaRPr lang="mn-MN" altLang="en-US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altLang="en-US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Талбайг хүлээлгэн өгснөөс хойш их хэмжээний өөрчлөлт (суулт өгөх, жалга үүсэх г.м.) гарсан </a:t>
            </a:r>
            <a:r>
              <a:rPr lang="mn-MN" altLang="en-US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</a:t>
            </a:r>
            <a:r>
              <a:rPr lang="mn-MN" altLang="en-US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охиолдолд нөхөн сэргээлт хийсэн тал гарсан эвдрэлийг арилгаж ажиллана.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30" y="0"/>
            <a:ext cx="1607769" cy="15265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6"/>
          <a:stretch/>
        </p:blipFill>
        <p:spPr>
          <a:xfrm>
            <a:off x="7406640" y="4097308"/>
            <a:ext cx="4425696" cy="27606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1307880"/>
            <a:ext cx="4425696" cy="269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07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58585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ХАВСРАЛТ 2: НӨХӨН СЭРГЭЭЛТИЙН ТӨЛӨВЛӨГӨӨНИЙ ЗАГВАР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523496"/>
              </p:ext>
            </p:extLst>
          </p:nvPr>
        </p:nvGraphicFramePr>
        <p:xfrm>
          <a:off x="621790" y="950979"/>
          <a:ext cx="10732010" cy="562649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92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9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8909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НЭГ. ЕРӨНХИЙ МЭДЭЭЛЭЛ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Бичил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уурхайн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ТББ </a:t>
                      </a:r>
                      <a:r>
                        <a:rPr lang="mr-I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ын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нэр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сэргээлтийн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багийн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ахлагчийн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нэр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24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Бичил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уурхайн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ТББ-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ын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товч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танилцуулага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байгуулагдсан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огноо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түүх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гишүүнчлэл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үйл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аэиллагааны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чиглэл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улсын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бүртгэлийн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дуаар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9264">
                <a:tc gridSpan="3"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газрын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нэр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газрын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байршил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хэмжээ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солбилцол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талбайн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статус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Га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талбай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Газар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зүйн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солбилцол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цэгүүд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Хугацаа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241">
                <a:tc gridSpan="5"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Эвдэрсэн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эсвэл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ашиглаж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буй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талбай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шинэ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газар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бусад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талбай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24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Ажиллах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хүний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тоо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ашиглах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багаж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механизмын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мэдээлэл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241">
                <a:tc gridSpan="5"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сэргээлтийн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санхүүжилтийн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эх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үүсвэр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сэргээх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газрын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олборлолт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эвдрэлийн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түүх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4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8" y="349617"/>
            <a:ext cx="9976338" cy="8306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ХАВСРАЛТ 2: НӨХӨН СЭРГЭЭЛТИЙН ТӨЛӨВЛӨГӨӨНИЙ ЗАГВАР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180246"/>
            <a:ext cx="11025554" cy="541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ХОЁР. НӨХӨН СЭРГЭЭЛТИЙН ТӨЛӨВЛӨГӨӨ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0"/>
            <a:ext cx="1957754" cy="19577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91306" y="2293249"/>
            <a:ext cx="19174187" cy="5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0644"/>
              </p:ext>
            </p:extLst>
          </p:nvPr>
        </p:nvGraphicFramePr>
        <p:xfrm>
          <a:off x="668215" y="1595123"/>
          <a:ext cx="10491121" cy="5302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1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3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Хийх үйл ажиллагаа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Хугацаа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Хариуцах эзэн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n-M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Урьдчилсан төсөв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НЭГ: БЭЛТГЭЛ ЗОХИОН БАЙГУУЛАЛТ </a:t>
                      </a:r>
                      <a:endParaRPr lang="en-US" sz="2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ХОЁР: ГАЗРЫН НӨХӨН СЭРГЭЭЛТ ХИЙХ</a:t>
                      </a:r>
                      <a:endParaRPr lang="en-US" sz="2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4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ГУРАВ: ОЛБОРЛОЛТЫН МӨЧЛӨГТ СУУРИЛСАН НӨХӨН СЭРГЭЭЛТ ХИЙХ ХАНДЛАГА</a:t>
                      </a:r>
                      <a:endParaRPr lang="en-US" sz="2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4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ДӨРӨВ: НӨХӨН СЭРГЭЭЛТ ХИЙСЭН ТАЛБАЙГ ХҮЛЭЭЛГЭН ӨГӨХ</a:t>
                      </a:r>
                      <a:endParaRPr lang="en-US" sz="2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04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00062"/>
            <a:ext cx="10515600" cy="25120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ХАВСРАЛТ 3: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Н</a:t>
            </a:r>
            <a:r>
              <a:rPr lang="mn-MN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ӨХӨН СЭРГЭЭЛТИЙН МЭДЭЭНИЙ ТАЙЛАНГИЙН ЗАГВАР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</a:br>
            <a:r>
              <a:rPr lang="mr-IN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……………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аймгийн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mr-IN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……………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сумын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mr-IN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…………………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нэртэй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талбайн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>тайлан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Arial Narrow" charset="0"/>
                <a:cs typeface="Arial Narrow" charset="0"/>
              </a:rPr>
            </a:br>
            <a:endParaRPr lang="en-US" sz="24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39837"/>
              </p:ext>
            </p:extLst>
          </p:nvPr>
        </p:nvGraphicFramePr>
        <p:xfrm>
          <a:off x="573746" y="2593251"/>
          <a:ext cx="11044512" cy="3653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3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6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7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7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7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41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02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271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008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err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303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Аймаг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Сум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Олборлолтын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талбайн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хэмжээ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Нөхөрлаллийн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мэдээлэл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нэр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гишүүдийн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нэр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тоо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гэрээ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байгуулсан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огноо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Эвдрэлд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орсон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талбайн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хэмжээ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га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Нөхөн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сэргээлт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хүлээн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авсан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актын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джгаар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бусад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мэдээлэл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4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3" y="1518556"/>
            <a:ext cx="6573580" cy="475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7666"/>
            <a:ext cx="6559062" cy="1280890"/>
          </a:xfrm>
        </p:spPr>
        <p:txBody>
          <a:bodyPr>
            <a:normAutofit/>
          </a:bodyPr>
          <a:lstStyle/>
          <a:p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ӨМНӨГОВЬ, СЭВРЭЙ, </a:t>
            </a:r>
            <a:r>
              <a:rPr 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10 </a:t>
            </a:r>
            <a:r>
              <a:rPr lang="en-US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</a:t>
            </a:r>
            <a:r>
              <a:rPr 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“ДАЙРГАТ”, “ЧАВГАНЦ ТОЛГОЙ”, “850-н ЖАЛГА”</a:t>
            </a:r>
            <a:endParaRPr lang="mn-MN" sz="2400" b="1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83" y="553725"/>
            <a:ext cx="4567582" cy="2981621"/>
          </a:xfr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82" y="3696280"/>
            <a:ext cx="4567582" cy="30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5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itle 1"/>
          <p:cNvSpPr>
            <a:spLocks noGrp="1"/>
          </p:cNvSpPr>
          <p:nvPr>
            <p:ph type="title"/>
          </p:nvPr>
        </p:nvSpPr>
        <p:spPr>
          <a:xfrm>
            <a:off x="1012371" y="229810"/>
            <a:ext cx="7620000" cy="1036282"/>
          </a:xfrm>
        </p:spPr>
        <p:txBody>
          <a:bodyPr>
            <a:normAutofit/>
          </a:bodyPr>
          <a:lstStyle/>
          <a:p>
            <a:r>
              <a:rPr lang="mn-MN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ХЭНТИЙ, НОРОВЛИН</a:t>
            </a:r>
            <a:r>
              <a:rPr lang="en-US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ӨВДГИЙН УХАА - 6 </a:t>
            </a:r>
            <a:r>
              <a:rPr lang="mn-MN" altLang="en-US" sz="28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</a:t>
            </a:r>
            <a:r>
              <a:rPr lang="mn-MN" altLang="en-US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10" name="Picture 9" descr="C:\Norovlin hamtiin huch TBB\Nohon sergeelt vidoe\106_FUJI\DSCF58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78" y="1632857"/>
            <a:ext cx="5767754" cy="38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Norovlin hamtiin huch TBB\Nohon sergeelt vidoe\106_FUJI\DSCF6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463" y="1632858"/>
            <a:ext cx="5503984" cy="381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91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altLang="en-US" sz="32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ӨМНӨГОВЬ, </a:t>
            </a:r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ГУРВАНТЭС</a:t>
            </a:r>
            <a:r>
              <a:rPr lang="en-US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“ДЭВТЭЭР” </a:t>
            </a:r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ГАЗАР</a:t>
            </a:r>
            <a:r>
              <a:rPr lang="mn-MN" altLang="en-US" sz="3200" b="1" noProof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3200" b="1" noProof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10 </a:t>
            </a:r>
            <a:r>
              <a:rPr lang="en-US" altLang="en-US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</a:t>
            </a:r>
            <a:r>
              <a:rPr lang="en-US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mn-MN" altLang="en-US" sz="32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21327"/>
            <a:ext cx="5923377" cy="3795703"/>
          </a:xfrm>
          <a:prstGeom prst="rect">
            <a:avLst/>
          </a:prstGeom>
        </p:spPr>
      </p:pic>
      <p:pic>
        <p:nvPicPr>
          <p:cNvPr id="399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1921327"/>
            <a:ext cx="5827892" cy="38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34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4"/>
          <p:cNvSpPr>
            <a:spLocks noGrp="1"/>
          </p:cNvSpPr>
          <p:nvPr>
            <p:ph type="title"/>
          </p:nvPr>
        </p:nvSpPr>
        <p:spPr>
          <a:xfrm>
            <a:off x="341630" y="310516"/>
            <a:ext cx="7886700" cy="995363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БАЯНХОНГОР</a:t>
            </a:r>
            <a:r>
              <a:rPr lang="mn-MN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,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БАЯН ОВОО</a:t>
            </a:r>
            <a:b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АЛТАН УС 5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га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pic>
        <p:nvPicPr>
          <p:cNvPr id="49154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58" y="1565910"/>
            <a:ext cx="5687042" cy="3761741"/>
          </a:xfrm>
        </p:spPr>
      </p:pic>
      <p:pic>
        <p:nvPicPr>
          <p:cNvPr id="49155" name="Picture 7" descr="E:\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565910"/>
            <a:ext cx="5805522" cy="376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370110"/>
            <a:ext cx="8566192" cy="1280890"/>
          </a:xfrm>
        </p:spPr>
        <p:txBody>
          <a:bodyPr>
            <a:normAutofit/>
          </a:bodyPr>
          <a:lstStyle/>
          <a:p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БИЧИЛ УУРХАЙН НӨХӨН СЭРГЭЭЛТИЙН АРГАЧЛАЛЫН ЗОРИЛГО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3" y="1526540"/>
            <a:ext cx="10566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mn-MN" noProof="0" dirty="0"/>
          </a:p>
          <a:p>
            <a:pPr marL="0" indent="0">
              <a:buNone/>
            </a:pPr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Бичил уурхайн олборлолтын улмаас эвдэрч доройтсон </a:t>
            </a:r>
          </a:p>
          <a:p>
            <a:pPr marL="0" indent="0">
              <a:buNone/>
            </a:pPr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газрыг байгалийн  унаган төрхөд ойртуулан, олон </a:t>
            </a:r>
          </a:p>
          <a:p>
            <a:pPr marL="0" indent="0">
              <a:buNone/>
            </a:pPr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нийтийн ашиг сонирхолд нийцүүлэн,  нийтэд хүлээн </a:t>
            </a:r>
          </a:p>
          <a:p>
            <a:pPr marL="0" indent="0">
              <a:buNone/>
            </a:pPr>
            <a:endParaRPr lang="mn-MN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mn-MN" noProof="0" dirty="0">
                <a:solidFill>
                  <a:schemeClr val="accent6">
                    <a:lumMod val="50000"/>
                  </a:schemeClr>
                </a:solidFill>
              </a:rPr>
              <a:t>зөвшөөрөгдсөн байдлаар нөхөн сэргээхэд оршино.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0" y="3257550"/>
            <a:ext cx="5943600" cy="971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mn-MN" noProof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</a:p>
        </p:txBody>
      </p:sp>
      <p:pic>
        <p:nvPicPr>
          <p:cNvPr id="5017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8" y="2201635"/>
            <a:ext cx="7761443" cy="40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422398" y="519516"/>
            <a:ext cx="929640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mn-MN" alt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БАЯРЛАЛАА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algn="ctr"/>
            <a:endParaRPr lang="en-US" altLang="en-US" sz="2100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Email: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npmpref@gmail.com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	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утас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9504 2288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8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95" y="245650"/>
            <a:ext cx="7548605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 ГЭЖ ЮУГ ОЙЛГОХ ВЭ?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69822" y="1848274"/>
            <a:ext cx="10258578" cy="3795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Эвдэрсэн газрын 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эдийн засгийн үнэ цэнэ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бүтээмжийг </a:t>
            </a:r>
          </a:p>
          <a:p>
            <a:pPr>
              <a:buNone/>
            </a:pP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нэмэгдүүлэх, байгаль орчинд эерэг нөлөөлөл үзүүлэх, орон </a:t>
            </a:r>
          </a:p>
          <a:p>
            <a:pPr>
              <a:buNone/>
            </a:pP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нутгийн иргэдийн амьдрах таатай нөхцөлийг бүрдүүлэх, </a:t>
            </a:r>
          </a:p>
          <a:p>
            <a:pPr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тэдний ашиг сонирхолд нийцүүлэх сайжруулахад чиглэсэн </a:t>
            </a:r>
          </a:p>
          <a:p>
            <a:pPr>
              <a:buNone/>
            </a:pP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цогц арга хэмжээг 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 гэнэ. </a:t>
            </a:r>
          </a:p>
          <a:p>
            <a:pPr>
              <a:buFont typeface="Wingdings" pitchFamily="2" charset="2"/>
              <a:buNone/>
            </a:pPr>
            <a:endParaRPr lang="mn-MN" altLang="en-US" sz="2400" noProof="0" dirty="0"/>
          </a:p>
          <a:p>
            <a:endParaRPr lang="mn-MN" altLang="en-US" sz="2400" b="1" noProof="0" dirty="0"/>
          </a:p>
          <a:p>
            <a:endParaRPr lang="mn-MN" altLang="en-US" sz="2400" b="1" noProof="0" dirty="0"/>
          </a:p>
          <a:p>
            <a:endParaRPr lang="mn-MN" alt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268510"/>
            <a:ext cx="8911687" cy="1280890"/>
          </a:xfrm>
        </p:spPr>
        <p:txBody>
          <a:bodyPr>
            <a:normAutofit/>
          </a:bodyPr>
          <a:lstStyle/>
          <a:p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БИЧИЛ УУРХАЙН НӨХӨН СЭРГЭЭЛТИЙН АРГАЧЛАЛ (</a:t>
            </a:r>
            <a:r>
              <a:rPr lang="mn-MN" sz="28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293" y="1426511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200" noProof="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0" indent="0">
              <a:buNone/>
            </a:pPr>
            <a:r>
              <a:rPr lang="mn-MN" sz="2200" noProof="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0" indent="0">
              <a:buNone/>
            </a:pP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Бичил уурхайн нөхөн сэргээлтийн аргачлал</a:t>
            </a: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нь эдийн засгийн </a:t>
            </a: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хувьд өртөг багатай, олон нийт хүлээн зөвшөөрөхүйц, экологийн</a:t>
            </a: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хувьд эерэг нөлөөтэй байдлаар нөхөн сэргээх арга юм.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4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mn-MN" sz="2400" noProof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8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56" y="245650"/>
            <a:ext cx="9675275" cy="1280890"/>
          </a:xfrm>
        </p:spPr>
        <p:txBody>
          <a:bodyPr>
            <a:normAutofit/>
          </a:bodyPr>
          <a:lstStyle/>
          <a:p>
            <a:r>
              <a:rPr lang="mn-MN" sz="28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1. ЕРӨНХИЙ ЗҮЙЛ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150255"/>
            <a:ext cx="10384063" cy="4871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n-MN" noProof="0" dirty="0"/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Орон нутагт эвдэгдэж, эзэнгүй орхигдсон газарт байгаль орчны онцлог,  газрыг цаашид ашиглах чиглэлийг тогтоосны дараа байгаль орчны нөхөн сэргээлтийг төлөвлөгөөний дагуу гүйцэтгэнэ.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Эвдэрсэн газрыг нөхөн сэргээх орон нутгийн төсөв, хөрөнгөөр энэхүү аргачлалыг мөрдөж нөхөрлөл, иргэдээр хийлгэж болно.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mn-MN" sz="2800" noProof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>
          <a:xfrm>
            <a:off x="771754" y="322824"/>
            <a:ext cx="9134246" cy="817562"/>
          </a:xfrm>
        </p:spPr>
        <p:txBody>
          <a:bodyPr>
            <a:noAutofit/>
          </a:bodyPr>
          <a:lstStyle/>
          <a:p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1. ЕРӨНХИЙ ЗҮЙЛ </a:t>
            </a:r>
            <a:br>
              <a:rPr lang="mn-MN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n-MN" altLang="en-US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БИЧИЛ УУРХАЙН НӨХӨН СЭРГЭЭЛТИЙН ҮЕ ШАТ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806" y="1592985"/>
            <a:ext cx="6449785" cy="4262436"/>
          </a:xfrm>
        </p:spPr>
        <p:txBody>
          <a:bodyPr/>
          <a:lstStyle/>
          <a:p>
            <a:endParaRPr lang="mn-MN" noProof="0" dirty="0"/>
          </a:p>
          <a:p>
            <a:r>
              <a:rPr lang="mn-MN" noProof="0" dirty="0"/>
              <a:t>	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1.  ТЕХНИКИЙН НӨХӨН СЭРГЭЭЛТ </a:t>
            </a: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	</a:t>
            </a:r>
          </a:p>
          <a:p>
            <a:pPr marL="457200" indent="-457200">
              <a:buFont typeface="Wingdings" charset="2"/>
              <a:buChar char="§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mn-MN" sz="2800" i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ШИМТ ХӨРСНИЙ МЕНЕЖМЕНТ </a:t>
            </a:r>
          </a:p>
          <a:p>
            <a:endParaRPr lang="mn-MN" sz="2800" i="1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mn-MN" sz="28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БИОЛОГИЙН НӨХӨН СЭРГЭЭЛТ </a:t>
            </a:r>
          </a:p>
          <a:p>
            <a:endParaRPr lang="mn-MN" sz="2400" noProof="0" dirty="0">
              <a:latin typeface="Calibri" charset="0"/>
              <a:ea typeface="Calibri" charset="0"/>
              <a:cs typeface="Calibri" charset="0"/>
            </a:endParaRPr>
          </a:p>
          <a:p>
            <a:endParaRPr lang="mn-MN" sz="2400" noProof="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37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3988"/>
              </p:ext>
            </p:extLst>
          </p:nvPr>
        </p:nvGraphicFramePr>
        <p:xfrm>
          <a:off x="8350204" y="1391244"/>
          <a:ext cx="3189914" cy="444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Acrobat Document" r:id="rId3" imgW="6337300" imgH="8928100" progId="AcroExch.Document.11">
                  <p:embed/>
                </p:oleObj>
              </mc:Choice>
              <mc:Fallback>
                <p:oleObj name="Acrobat Document" r:id="rId3" imgW="6337300" imgH="89281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04" y="1391244"/>
                        <a:ext cx="3189914" cy="444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2999" y="471711"/>
            <a:ext cx="8911687" cy="1280890"/>
          </a:xfrm>
        </p:spPr>
        <p:txBody>
          <a:bodyPr>
            <a:norm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2. ТӨЛӨВЛӨЛТ </a:t>
            </a:r>
            <a:r>
              <a:rPr lang="mn-MN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mn-MN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mn-MN" b="1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2999" y="1453243"/>
            <a:ext cx="10613571" cy="4980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Эвдэрсэн газрын нөхөн сэргээлтийн хүрээнд  хийх  ажлын хэмжээ, 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хугацаа, ажиллах хүч, зардал зэргийг  тодорхойлсны үндсэн дээр 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сэргээлтийн төлөвлөгөө боловсруулж байгаль орчны  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байцаагчаар хянуулж, сумын ЗД-р батлуулан мөрдөнө.</a:t>
            </a:r>
          </a:p>
          <a:p>
            <a:pPr marL="0" indent="0">
              <a:buNone/>
            </a:pPr>
            <a:endParaRPr lang="mn-MN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mn-MN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Нөхөн сэргээх газраа фото зургаар баримтжуул</a:t>
            </a:r>
            <a:r>
              <a:rPr lang="en-US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ах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endParaRPr lang="mn-MN" sz="32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mn-MN" sz="32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mn-MN" sz="28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6978" y="355598"/>
            <a:ext cx="8911687" cy="1280890"/>
          </a:xfrm>
        </p:spPr>
        <p:txBody>
          <a:bodyPr>
            <a:normAutofit/>
          </a:bodyPr>
          <a:lstStyle/>
          <a:p>
            <a:r>
              <a:rPr lang="mn-MN" sz="3200" b="1" noProof="0" dirty="0" err="1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БУНСА</a:t>
            </a:r>
            <a: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2. ТӨЛӨВЛӨЛТ </a:t>
            </a:r>
            <a:br>
              <a:rPr lang="mn-MN" sz="3200" b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mn-MN" sz="3200" b="1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6978" y="1114576"/>
            <a:ext cx="10613571" cy="49802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Газрын эвдрэлийн хэмжээ, онцлог шинж чанарыг тодорхойлох, зардлын тооцох </a:t>
            </a:r>
            <a:r>
              <a:rPr lang="mn-MN" sz="2800" i="1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(ажлын хэмжээ, хугацаа, гүйцэтгэх баг, унаа, хоол, цалин зэрэг) </a:t>
            </a:r>
          </a:p>
          <a:p>
            <a:pPr>
              <a:buFontTx/>
              <a:buChar char="-"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сэргээлтэд ашиглах багаж хэрэгсэл, техник, тоног төхөөрөмж</a:t>
            </a:r>
          </a:p>
          <a:p>
            <a:pPr>
              <a:buFontTx/>
              <a:buChar char="-"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mn-MN" sz="2800" noProof="0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Нөхөн сэргээх зардлын эх үүсвэрийг тодорхой болгох </a:t>
            </a:r>
          </a:p>
          <a:p>
            <a:pPr>
              <a:buFontTx/>
              <a:buChar char="-"/>
            </a:pPr>
            <a:endParaRPr lang="mn-MN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endParaRPr lang="mn-MN" sz="2800" noProof="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mn-MN" sz="28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31" y="114300"/>
            <a:ext cx="141224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1655</Words>
  <Application>Microsoft Office PowerPoint</Application>
  <PresentationFormat>Widescreen</PresentationFormat>
  <Paragraphs>271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Mangal</vt:lpstr>
      <vt:lpstr>Mongolian Baiti</vt:lpstr>
      <vt:lpstr>Times</vt:lpstr>
      <vt:lpstr>Times New Roman</vt:lpstr>
      <vt:lpstr>Wingdings</vt:lpstr>
      <vt:lpstr>Office Theme</vt:lpstr>
      <vt:lpstr>Acrobat Document</vt:lpstr>
      <vt:lpstr> БИЧИЛ УУРХАЙН НӨХӨН СЭРГЭЭЛТИЙН АРГАЧЛАЛ</vt:lpstr>
      <vt:lpstr>БАЙГАЛЬ ОРЧИН, АЯЛАЛ ЖУУЛЧЛАЛЫН САЙД,  УУЛ УУРХАЙ, ХҮНД ҮЙЛДВЭРИЙН САЙДЫН ХАМТАРСАН ТУШААЛ</vt:lpstr>
      <vt:lpstr>БИЧИЛ УУРХАЙН НӨХӨН СЭРГЭЭЛТИЙН АРГАЧЛАЛЫН ЗОРИЛГО </vt:lpstr>
      <vt:lpstr>НӨХӨН СЭРГЭЭЛТ ГЭЖ ЮУГ ОЙЛГОХ ВЭ?</vt:lpstr>
      <vt:lpstr>БИЧИЛ УУРХАЙН НӨХӨН СЭРГЭЭЛТИЙН АРГАЧЛАЛ (БУНСА)</vt:lpstr>
      <vt:lpstr>БУНСА: 1. ЕРӨНХИЙ ЗҮЙЛ </vt:lpstr>
      <vt:lpstr>    БУНСА: 1. ЕРӨНХИЙ ЗҮЙЛ  БИЧИЛ УУРХАЙН НӨХӨН СЭРГЭЭЛТИЙН ҮЕ ШАТ </vt:lpstr>
      <vt:lpstr>БУНСА: 2. ТӨЛӨВЛӨЛТ  </vt:lpstr>
      <vt:lpstr>БУНСА: 2. ТӨЛӨВЛӨЛТ  </vt:lpstr>
      <vt:lpstr>БУНСА: 3. НӨХӨН СЭРГЭЭХ ГАЗРЫН ХИЛ ХЯЗГААР </vt:lpstr>
      <vt:lpstr>БУНСА: 4. ТЕХНИКИЙН НӨХӨН СЭРГЭЭЛТ</vt:lpstr>
      <vt:lpstr>ДҮҮРГЭЛТИЙН МАТЕРИАЛ ТООЦОН ГАРГАХ </vt:lpstr>
      <vt:lpstr>ДҮҮРГЭЛТИЙН МАТЕРИАЛ ТООЦОН ГАРГАХ </vt:lpstr>
      <vt:lpstr>БУНСА: 4. ТЕХНИКИЙН НӨХӨН СЭРГЭЭЛТ</vt:lpstr>
      <vt:lpstr>БУНСА: 4. ТЕХНИКИЙН НӨХӨН СЭРГЭЭЛТ</vt:lpstr>
      <vt:lpstr>БУНСА: 4. ТЕХНИКИЙН НӨХӨН СЭРГЭЭЛТ ШИМТ ХӨРСНИЙ МЕНЕЖМЕНТ</vt:lpstr>
      <vt:lpstr>БУНСА: 5. БИОЛОГИЙН НӨХӨН СЭРГЭЭЛТ</vt:lpstr>
      <vt:lpstr>БУНСА: 5. БИОЛОГИЙН НӨХӨН СЭРГЭЭЛТ</vt:lpstr>
      <vt:lpstr>БУНСА: 6. УУРХАЙН МӨЧЛӨГИЙН ХАНДЛАГА  “НӨЛӨӨЛЛИЙГ ҮЕ ШАТТАЙ БУУРУУЛАХ ЗАРЧИМ” </vt:lpstr>
      <vt:lpstr>БУНСА: 7. ХОГ ХАЯГДЛЫН МЕНЕЖМЕНТ</vt:lpstr>
      <vt:lpstr> БУНСА: 8. ХӨДӨЛМӨРИЙН АЮУЛГҮЙ АЖИЛЛАГАА </vt:lpstr>
      <vt:lpstr>БУНСА: 9. НӨХӨН СЭРГЭЭСЭН ТАЛБАЙГ ХҮЛЭЭЛГЭН ӨГӨХ </vt:lpstr>
      <vt:lpstr>ХАВСРАЛТ 2: НӨХӨН СЭРГЭЭЛТИЙН ТӨЛӨВЛӨГӨӨНИЙ ЗАГВАР</vt:lpstr>
      <vt:lpstr>ХАВСРАЛТ 2: НӨХӨН СЭРГЭЭЛТИЙН ТӨЛӨВЛӨГӨӨНИЙ ЗАГВАР</vt:lpstr>
      <vt:lpstr>ХАВСРАЛТ 3: НӨХӨН СЭРГЭЭЛТИЙН МЭДЭЭНИЙ ТАЙЛАНГИЙН ЗАГВАР  ……………. аймгийн …………… сумын ………………… нэртэй талбайн тайлан  </vt:lpstr>
      <vt:lpstr>ӨМНӨГОВЬ, СЭВРЭЙ, 10 га  “ДАЙРГАТ”, “ЧАВГАНЦ ТОЛГОЙ”, “850-н ЖАЛГА”</vt:lpstr>
      <vt:lpstr>ХЭНТИЙ, НОРОВЛИН ӨВДГИЙН УХАА - 6 га </vt:lpstr>
      <vt:lpstr>ӨМНӨГОВЬ, ГУРВАНТЭС “ДЭВТЭЭР” ГАЗАР  10 га </vt:lpstr>
      <vt:lpstr>БАЯНХОНГОР, БАЯН ОВОО АЛТАН УС 5 га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bolormaa p</dc:creator>
  <cp:lastModifiedBy>Turuu Dandar</cp:lastModifiedBy>
  <cp:revision>155</cp:revision>
  <dcterms:created xsi:type="dcterms:W3CDTF">2015-09-27T02:56:38Z</dcterms:created>
  <dcterms:modified xsi:type="dcterms:W3CDTF">2018-09-10T02:01:30Z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1657845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