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4" r:id="rId4"/>
    <p:sldId id="265" r:id="rId5"/>
    <p:sldId id="259" r:id="rId6"/>
    <p:sldId id="260" r:id="rId7"/>
    <p:sldId id="261" r:id="rId8"/>
    <p:sldId id="262" r:id="rId9"/>
    <p:sldId id="267" r:id="rId10"/>
    <p:sldId id="263" r:id="rId11"/>
    <p:sldId id="266" r:id="rId12"/>
  </p:sldIdLst>
  <p:sldSz cx="9144000" cy="6858000" type="screen4x3"/>
  <p:notesSz cx="9926638" cy="6797675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81E"/>
    <a:srgbClr val="F0F5FD"/>
    <a:srgbClr val="E8F0F8"/>
    <a:srgbClr val="E6E6E6"/>
    <a:srgbClr val="DDDDDD"/>
    <a:srgbClr val="C0C0C0"/>
    <a:srgbClr val="B2B2B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56" autoAdjust="0"/>
    <p:restoredTop sz="94693" autoAdjust="0"/>
  </p:normalViewPr>
  <p:slideViewPr>
    <p:cSldViewPr showGuides="1">
      <p:cViewPr varScale="1">
        <p:scale>
          <a:sx n="108" d="100"/>
          <a:sy n="108" d="100"/>
        </p:scale>
        <p:origin x="22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198" y="-90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181636-3CD1-4F41-96DD-4525FB0159B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3253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 alt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552" y="3228896"/>
            <a:ext cx="7279535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en-US"/>
              <a:t>Mastertextformat bearbeiten</a:t>
            </a:r>
          </a:p>
          <a:p>
            <a:pPr lvl="1"/>
            <a:r>
              <a:rPr lang="de-CH" altLang="en-US"/>
              <a:t>Zweite Ebene</a:t>
            </a:r>
          </a:p>
          <a:p>
            <a:pPr lvl="2"/>
            <a:r>
              <a:rPr lang="de-CH" altLang="en-US"/>
              <a:t>Dritte Ebene</a:t>
            </a:r>
          </a:p>
          <a:p>
            <a:pPr lvl="3"/>
            <a:r>
              <a:rPr lang="de-CH" altLang="en-US"/>
              <a:t>Vierte Ebene</a:t>
            </a:r>
          </a:p>
          <a:p>
            <a:pPr lvl="4"/>
            <a:r>
              <a:rPr lang="de-CH" altLang="en-US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 alt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903922-AB80-4F18-9B4F-A77073A894DA}" type="slidenum">
              <a:rPr lang="de-CH" altLang="en-US"/>
              <a:pPr/>
              <a:t>‹#›</a:t>
            </a:fld>
            <a:endParaRPr lang="de-CH" altLang="en-US" dirty="0"/>
          </a:p>
        </p:txBody>
      </p:sp>
    </p:spTree>
    <p:extLst>
      <p:ext uri="{BB962C8B-B14F-4D97-AF65-F5344CB8AC3E}">
        <p14:creationId xmlns:p14="http://schemas.microsoft.com/office/powerpoint/2010/main" val="163729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6988" y="2320925"/>
            <a:ext cx="7429500" cy="2773363"/>
          </a:xfrm>
        </p:spPr>
        <p:txBody>
          <a:bodyPr/>
          <a:lstStyle>
            <a:lvl1pPr>
              <a:defRPr sz="5200"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85875" y="5299075"/>
            <a:ext cx="7429500" cy="1055688"/>
          </a:xfrm>
        </p:spPr>
        <p:txBody>
          <a:bodyPr/>
          <a:lstStyle>
            <a:lvl1pPr marL="0" indent="0">
              <a:buFontTx/>
              <a:buNone/>
              <a:defRPr sz="3200"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4572000" y="387350"/>
            <a:ext cx="3816424" cy="32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mn-MN" altLang="en-US" sz="800" b="1" baseline="0" noProof="0" dirty="0">
                <a:latin typeface="Arial" charset="0"/>
              </a:rPr>
              <a:t>Швейцарын хөгжлийн агентлаг</a:t>
            </a:r>
            <a:r>
              <a:rPr lang="en-GB" altLang="en-US" sz="800" b="1" baseline="0" noProof="0" dirty="0">
                <a:latin typeface="Arial" charset="0"/>
              </a:rPr>
              <a:t> – SDC</a:t>
            </a:r>
          </a:p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mn-MN" altLang="en-US" sz="800" b="1" baseline="0" noProof="0" dirty="0">
                <a:latin typeface="Arial" charset="0"/>
              </a:rPr>
              <a:t>Тогтвортой бичил уурхай төсөл</a:t>
            </a:r>
            <a:endParaRPr lang="en-GB" altLang="en-US" sz="800" b="1" noProof="0" dirty="0">
              <a:latin typeface="Arial" charset="0"/>
            </a:endParaRPr>
          </a:p>
        </p:txBody>
      </p:sp>
      <p:pic>
        <p:nvPicPr>
          <p:cNvPr id="23589" name="Picture 37" descr="Logo_CMYK_p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" y="387350"/>
            <a:ext cx="19970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206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1338" y="1412875"/>
            <a:ext cx="1866900" cy="458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5875" y="1412875"/>
            <a:ext cx="5453063" cy="458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773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06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756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5875" y="2492375"/>
            <a:ext cx="3659188" cy="350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7463" y="2492375"/>
            <a:ext cx="3660775" cy="350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0181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175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44149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5051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6520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775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533400" y="3048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CA" altLang="en-US" dirty="0">
              <a:latin typeface="Arial" charset="0"/>
            </a:endParaRPr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title"/>
          </p:nvPr>
        </p:nvSpPr>
        <p:spPr bwMode="auto">
          <a:xfrm>
            <a:off x="1296988" y="1412875"/>
            <a:ext cx="7461250" cy="98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Title/Heading</a:t>
            </a:r>
            <a:endParaRPr lang="en-GB" altLang="en-US" dirty="0"/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5875" y="2492375"/>
            <a:ext cx="7472363" cy="350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Make the body text readable and structured</a:t>
            </a:r>
          </a:p>
          <a:p>
            <a:pPr lvl="0"/>
            <a:r>
              <a:rPr lang="en-GB" altLang="en-US" dirty="0"/>
              <a:t>Start a new point in a new bullet line</a:t>
            </a:r>
          </a:p>
          <a:p>
            <a:pPr lvl="0"/>
            <a:r>
              <a:rPr lang="en-US" altLang="en-US" dirty="0"/>
              <a:t>Go to Master layout to edit the formats</a:t>
            </a:r>
          </a:p>
          <a:p>
            <a:pPr lvl="1"/>
            <a:r>
              <a:rPr lang="en-GB" altLang="en-US" dirty="0"/>
              <a:t>Second level – sub-point 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</a:t>
            </a:r>
            <a:r>
              <a:rPr lang="en-GB" altLang="en-US" noProof="0" dirty="0"/>
              <a:t>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57" name="Text Box 33"/>
          <p:cNvSpPr txBox="1">
            <a:spLocks noChangeArrowheads="1"/>
          </p:cNvSpPr>
          <p:nvPr/>
        </p:nvSpPr>
        <p:spPr bwMode="auto">
          <a:xfrm>
            <a:off x="6448425" y="6205538"/>
            <a:ext cx="2266950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5000"/>
              </a:lnSpc>
              <a:spcBef>
                <a:spcPct val="50000"/>
              </a:spcBef>
            </a:pPr>
            <a:fld id="{AC227FF4-F53D-4E23-BA63-972E88F4BDA8}" type="slidenum">
              <a:rPr lang="de-CH" altLang="en-US" sz="900">
                <a:latin typeface="Arial" charset="0"/>
              </a:rPr>
              <a:pPr algn="r">
                <a:lnSpc>
                  <a:spcPct val="105000"/>
                </a:lnSpc>
                <a:spcBef>
                  <a:spcPct val="50000"/>
                </a:spcBef>
              </a:pPr>
              <a:t>‹#›</a:t>
            </a:fld>
            <a:r>
              <a:rPr lang="de-CH" altLang="en-US" sz="900" dirty="0">
                <a:latin typeface="Arial" charset="0"/>
              </a:rPr>
              <a:t> </a:t>
            </a:r>
          </a:p>
        </p:txBody>
      </p:sp>
      <p:sp>
        <p:nvSpPr>
          <p:cNvPr id="1058" name="AutoShape 34"/>
          <p:cNvSpPr>
            <a:spLocks noChangeArrowheads="1"/>
          </p:cNvSpPr>
          <p:nvPr/>
        </p:nvSpPr>
        <p:spPr bwMode="auto">
          <a:xfrm>
            <a:off x="1225550" y="6143625"/>
            <a:ext cx="3557588" cy="408989"/>
          </a:xfrm>
          <a:prstGeom prst="octagon">
            <a:avLst>
              <a:gd name="adj" fmla="val 2928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de-CH" altLang="en-US" sz="900" b="1" dirty="0">
                <a:latin typeface="Arial" charset="0"/>
              </a:rPr>
              <a:t>Н</a:t>
            </a:r>
            <a:r>
              <a:rPr lang="mn-MN" altLang="en-US" sz="900" b="1" dirty="0">
                <a:latin typeface="Arial" charset="0"/>
              </a:rPr>
              <a:t>эр</a:t>
            </a:r>
            <a:r>
              <a:rPr lang="de-CH" altLang="en-US" sz="900" b="1" dirty="0">
                <a:latin typeface="Arial" charset="0"/>
              </a:rPr>
              <a:t> </a:t>
            </a:r>
            <a:r>
              <a:rPr lang="de-CH" altLang="en-US" sz="900" dirty="0">
                <a:latin typeface="Arial" charset="0"/>
              </a:rPr>
              <a:t>| </a:t>
            </a:r>
            <a:r>
              <a:rPr lang="mn-MN" altLang="en-US" sz="900" noProof="0" dirty="0">
                <a:latin typeface="Arial" charset="0"/>
              </a:rPr>
              <a:t>Дэд гарчиг</a:t>
            </a:r>
            <a:br>
              <a:rPr lang="de-CH" altLang="en-US" sz="900" dirty="0">
                <a:latin typeface="Arial" charset="0"/>
              </a:rPr>
            </a:br>
            <a:r>
              <a:rPr lang="mn-MN" altLang="en-US" sz="900" noProof="0" dirty="0">
                <a:latin typeface="Arial" charset="0"/>
              </a:rPr>
              <a:t>Албан тушаал</a:t>
            </a:r>
            <a:endParaRPr lang="en-GB" altLang="en-US" sz="900" b="1" noProof="0" dirty="0">
              <a:latin typeface="Arial" charset="0"/>
            </a:endParaRPr>
          </a:p>
        </p:txBody>
      </p:sp>
      <p:sp>
        <p:nvSpPr>
          <p:cNvPr id="1064" name="Line 40"/>
          <p:cNvSpPr>
            <a:spLocks noChangeShapeType="1"/>
          </p:cNvSpPr>
          <p:nvPr/>
        </p:nvSpPr>
        <p:spPr bwMode="auto">
          <a:xfrm flipH="1">
            <a:off x="1285875" y="6162675"/>
            <a:ext cx="7496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65" name="Text Box 41"/>
          <p:cNvSpPr txBox="1">
            <a:spLocks noChangeArrowheads="1"/>
          </p:cNvSpPr>
          <p:nvPr/>
        </p:nvSpPr>
        <p:spPr bwMode="auto">
          <a:xfrm>
            <a:off x="4572000" y="387350"/>
            <a:ext cx="4176713" cy="32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mn-MN" altLang="en-US" sz="800" b="1" baseline="0" noProof="0" dirty="0">
                <a:latin typeface="Arial" charset="0"/>
              </a:rPr>
              <a:t>Швейцарын хөгжлийн агентлаг</a:t>
            </a:r>
            <a:r>
              <a:rPr lang="en-GB" altLang="en-US" sz="800" b="1" baseline="0" noProof="0" dirty="0">
                <a:latin typeface="Arial" charset="0"/>
              </a:rPr>
              <a:t> – SDC</a:t>
            </a:r>
          </a:p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mn-MN" altLang="en-US" sz="800" b="1" baseline="0" noProof="0" dirty="0">
                <a:latin typeface="Arial" charset="0"/>
              </a:rPr>
              <a:t>Тогтвортой бичил уурхай төсөл</a:t>
            </a:r>
            <a:endParaRPr lang="en-GB" altLang="en-US" sz="800" b="1" noProof="0" dirty="0">
              <a:latin typeface="Arial" charset="0"/>
            </a:endParaRPr>
          </a:p>
        </p:txBody>
      </p:sp>
      <p:pic>
        <p:nvPicPr>
          <p:cNvPr id="1066" name="Picture 42" descr="Logo_CMYK_pos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" y="387350"/>
            <a:ext cx="19970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1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100" baseline="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 sz="2100" baseline="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Char char="•"/>
        <a:defRPr sz="2100" baseline="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042318"/>
            <a:ext cx="7429500" cy="2773363"/>
          </a:xfrm>
        </p:spPr>
        <p:txBody>
          <a:bodyPr/>
          <a:lstStyle/>
          <a:p>
            <a:pPr algn="ctr"/>
            <a:r>
              <a:rPr lang="mn-MN" altLang="en-US" sz="3600" dirty="0"/>
              <a:t>Аймгийн бичил уурхайн холбоодыг чадавхжуулах сургалт </a:t>
            </a:r>
            <a:endParaRPr lang="en-GB" altLang="en-US" sz="36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0314" y="4815681"/>
            <a:ext cx="7429500" cy="1585119"/>
          </a:xfrm>
        </p:spPr>
        <p:txBody>
          <a:bodyPr/>
          <a:lstStyle/>
          <a:p>
            <a:pPr algn="ctr"/>
            <a:r>
              <a:rPr lang="mn-MN" altLang="en-US" sz="2400" b="1" dirty="0"/>
              <a:t>2018 оны 4 сарын 10-11</a:t>
            </a:r>
          </a:p>
          <a:p>
            <a:pPr algn="ctr"/>
            <a:r>
              <a:rPr lang="mn-MN" altLang="en-US" sz="2400" b="1" dirty="0"/>
              <a:t>Улаанбаатар</a:t>
            </a:r>
          </a:p>
          <a:p>
            <a:pPr algn="ctr"/>
            <a:endParaRPr lang="en-US" altLang="en-US" sz="2400" b="1" dirty="0"/>
          </a:p>
          <a:p>
            <a:pPr algn="r"/>
            <a:r>
              <a:rPr lang="mn-MN" altLang="en-US" sz="2000" b="1" dirty="0"/>
              <a:t>Д.Ганчимэг, </a:t>
            </a:r>
            <a:r>
              <a:rPr lang="mn-MN" altLang="en-US" sz="2000" b="1" dirty="0" err="1"/>
              <a:t>ТБУТ</a:t>
            </a:r>
            <a:r>
              <a:rPr lang="mn-MN" altLang="en-US" sz="2000" b="1" dirty="0"/>
              <a:t>-ийн олон нийтийн хөгжлийн эксперт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E490885-7A74-4989-8916-0689BC8E3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6725"/>
            <a:ext cx="8000999" cy="3708400"/>
          </a:xfrm>
        </p:spPr>
        <p:txBody>
          <a:bodyPr/>
          <a:lstStyle/>
          <a:p>
            <a:r>
              <a:rPr lang="mn-MN" sz="2400" dirty="0"/>
              <a:t>Дотоод зохион байгуулалт </a:t>
            </a:r>
            <a:r>
              <a:rPr lang="en-US" sz="2400" dirty="0"/>
              <a:t>(</a:t>
            </a:r>
            <a:r>
              <a:rPr lang="mn-MN" sz="2400" dirty="0"/>
              <a:t>итгэлцэл</a:t>
            </a:r>
            <a:r>
              <a:rPr lang="en-US" sz="2400" dirty="0"/>
              <a:t>)</a:t>
            </a:r>
            <a:endParaRPr lang="mn-MN" sz="2400" dirty="0"/>
          </a:p>
          <a:p>
            <a:r>
              <a:rPr lang="mn-MN" sz="2400" dirty="0"/>
              <a:t>Байгууллагын санхүүгийн менежмент </a:t>
            </a:r>
            <a:r>
              <a:rPr lang="en-US" sz="2400" dirty="0"/>
              <a:t>(</a:t>
            </a:r>
            <a:r>
              <a:rPr lang="mn-MN" sz="2400" dirty="0"/>
              <a:t>хөрөнгийн эх үүсвэр</a:t>
            </a:r>
            <a:r>
              <a:rPr lang="en-US" sz="2400" dirty="0"/>
              <a:t>)</a:t>
            </a:r>
            <a:endParaRPr lang="mn-MN" sz="2400" dirty="0"/>
          </a:p>
          <a:p>
            <a:r>
              <a:rPr lang="mn-MN" sz="2400" dirty="0"/>
              <a:t>Гишүүнчлэлийн татварын шатлал </a:t>
            </a:r>
            <a:r>
              <a:rPr lang="en-US" sz="2400" dirty="0"/>
              <a:t>(</a:t>
            </a:r>
            <a:r>
              <a:rPr lang="mn-MN" sz="2400" dirty="0"/>
              <a:t>Сум – Аймаг - УБ</a:t>
            </a:r>
            <a:r>
              <a:rPr lang="en-US" sz="2400" dirty="0"/>
              <a:t>)</a:t>
            </a:r>
            <a:endParaRPr lang="mn-MN" sz="2400" dirty="0"/>
          </a:p>
          <a:p>
            <a:r>
              <a:rPr lang="mn-MN" sz="2400" dirty="0"/>
              <a:t>Сургалтын чанар </a:t>
            </a:r>
          </a:p>
          <a:p>
            <a:r>
              <a:rPr lang="mn-MN" sz="2400" dirty="0"/>
              <a:t>Нөлөөллийн ажил </a:t>
            </a:r>
          </a:p>
          <a:p>
            <a:r>
              <a:rPr lang="mn-MN" sz="2400" dirty="0"/>
              <a:t>Гишүүдийн бүртгэл </a:t>
            </a:r>
            <a:r>
              <a:rPr lang="en-US" sz="2400" dirty="0"/>
              <a:t>(</a:t>
            </a:r>
            <a:r>
              <a:rPr lang="mn-MN" sz="2400" dirty="0"/>
              <a:t>Мэдээллийн сан</a:t>
            </a:r>
            <a:r>
              <a:rPr lang="en-US" sz="2400" dirty="0"/>
              <a:t>)</a:t>
            </a:r>
            <a:endParaRPr lang="mn-MN" sz="2400" dirty="0"/>
          </a:p>
          <a:p>
            <a:r>
              <a:rPr lang="mn-MN" sz="2400" dirty="0"/>
              <a:t>Тайлагнал </a:t>
            </a:r>
          </a:p>
          <a:p>
            <a:r>
              <a:rPr lang="mn-MN" sz="2400" dirty="0"/>
              <a:t>Тоног төхөөрөмж </a:t>
            </a:r>
          </a:p>
          <a:p>
            <a:r>
              <a:rPr lang="mn-MN" sz="2400" dirty="0"/>
              <a:t>Зөв мэдээлэл өгөх </a:t>
            </a:r>
            <a:r>
              <a:rPr lang="en-US" sz="2400" dirty="0"/>
              <a:t>(</a:t>
            </a:r>
            <a:r>
              <a:rPr lang="mn-MN" sz="2400" dirty="0"/>
              <a:t>Агуулга</a:t>
            </a:r>
            <a:r>
              <a:rPr lang="en-US" sz="2400" dirty="0"/>
              <a:t>)</a:t>
            </a:r>
            <a:endParaRPr lang="mn-MN" sz="2400" dirty="0"/>
          </a:p>
          <a:p>
            <a:endParaRPr lang="mn-MN" dirty="0"/>
          </a:p>
          <a:p>
            <a:endParaRPr lang="mn-MN" dirty="0"/>
          </a:p>
          <a:p>
            <a:endParaRPr lang="mn-MN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BBC3F6-3E86-4494-A352-9818E949E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361" y="1092200"/>
            <a:ext cx="7461250" cy="644525"/>
          </a:xfrm>
        </p:spPr>
        <p:txBody>
          <a:bodyPr/>
          <a:lstStyle/>
          <a:p>
            <a:pPr algn="ctr"/>
            <a:r>
              <a:rPr lang="mn-MN" dirty="0"/>
              <a:t>Анхаарах асуудлууд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497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489D49-D35F-4AED-973A-0B44A1B3E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828800"/>
            <a:ext cx="7472363" cy="3502025"/>
          </a:xfrm>
        </p:spPr>
        <p:txBody>
          <a:bodyPr/>
          <a:lstStyle/>
          <a:p>
            <a:pPr marL="0" indent="0" algn="ctr">
              <a:buNone/>
            </a:pPr>
            <a:endParaRPr lang="mn-MN" sz="2800" b="1" dirty="0"/>
          </a:p>
          <a:p>
            <a:pPr marL="0" indent="0" algn="ctr">
              <a:buNone/>
            </a:pPr>
            <a:endParaRPr lang="mn-MN" sz="2800" b="1" dirty="0"/>
          </a:p>
          <a:p>
            <a:pPr marL="0" indent="0" algn="ctr">
              <a:buNone/>
            </a:pPr>
            <a:r>
              <a:rPr lang="mn-MN" sz="2800" b="1" dirty="0"/>
              <a:t>Анхаарал хандуулсанд баярлалаа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73420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6988" y="1412875"/>
            <a:ext cx="7461250" cy="989013"/>
          </a:xfrm>
          <a:noFill/>
        </p:spPr>
        <p:txBody>
          <a:bodyPr/>
          <a:lstStyle/>
          <a:p>
            <a:r>
              <a:rPr lang="mn-MN" altLang="en-US" sz="3600" dirty="0"/>
              <a:t>Агуулга </a:t>
            </a:r>
            <a:endParaRPr lang="de-CH" altLang="en-US" sz="3600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057400"/>
            <a:ext cx="7472363" cy="3502025"/>
          </a:xfrm>
        </p:spPr>
        <p:txBody>
          <a:bodyPr/>
          <a:lstStyle/>
          <a:p>
            <a:pPr marL="0" indent="0">
              <a:buNone/>
            </a:pPr>
            <a:endParaRPr lang="mn-MN" altLang="en-US" dirty="0"/>
          </a:p>
          <a:p>
            <a:r>
              <a:rPr lang="mn-MN" altLang="en-US" sz="2800" dirty="0"/>
              <a:t>Тогтвортой бичил уурхай төсөл </a:t>
            </a:r>
            <a:r>
              <a:rPr lang="en-US" altLang="en-US" sz="2800" dirty="0"/>
              <a:t> </a:t>
            </a:r>
            <a:endParaRPr lang="en-GB" altLang="en-US" sz="2800" dirty="0"/>
          </a:p>
          <a:p>
            <a:r>
              <a:rPr lang="mn-MN" altLang="en-US" sz="2800" dirty="0"/>
              <a:t>Хамтран ажиллах гэрээ </a:t>
            </a:r>
          </a:p>
          <a:p>
            <a:r>
              <a:rPr lang="mn-MN" altLang="en-US" sz="2800" dirty="0"/>
              <a:t>Гэрээний хавсралтууд </a:t>
            </a:r>
          </a:p>
          <a:p>
            <a:r>
              <a:rPr lang="mn-MN" altLang="en-US" sz="2800" dirty="0"/>
              <a:t>Ажлын удирдамж </a:t>
            </a:r>
          </a:p>
          <a:p>
            <a:r>
              <a:rPr lang="mn-MN" altLang="en-US" sz="2800" dirty="0"/>
              <a:t>Тайлагнах </a:t>
            </a:r>
          </a:p>
          <a:p>
            <a:endParaRPr lang="de-CH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4EE224D-66CF-4082-9E2B-6BA3E3CFED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8612" y="1752600"/>
            <a:ext cx="7459587" cy="44958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6C91D5A8-271B-4AFD-A69C-C353313D6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612" y="1184275"/>
            <a:ext cx="7843838" cy="568325"/>
          </a:xfrm>
        </p:spPr>
        <p:txBody>
          <a:bodyPr/>
          <a:lstStyle/>
          <a:p>
            <a:pPr algn="ctr"/>
            <a:r>
              <a:rPr lang="mn-MN" sz="2400" dirty="0" err="1"/>
              <a:t>ТБУТ</a:t>
            </a:r>
            <a:r>
              <a:rPr lang="mn-MN" sz="2400" dirty="0"/>
              <a:t>-ийн бүрэлдэхүүн хэсгүүд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0535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DE1123-9118-48AC-8CF5-4CEBE3768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n-MN" sz="3200" dirty="0">
                <a:solidFill>
                  <a:srgbClr val="0070C0"/>
                </a:solidFill>
              </a:rPr>
              <a:t>Гэрээний хавсралтууд:</a:t>
            </a:r>
          </a:p>
          <a:p>
            <a:r>
              <a:rPr lang="mn-MN" sz="3200" dirty="0"/>
              <a:t>Үйл ажиллагааны төлөвлөгөө</a:t>
            </a:r>
          </a:p>
          <a:p>
            <a:r>
              <a:rPr lang="mn-MN" sz="3200" dirty="0"/>
              <a:t>Төсөв </a:t>
            </a:r>
            <a:r>
              <a:rPr lang="en-US" sz="2800" dirty="0"/>
              <a:t>(</a:t>
            </a:r>
            <a:r>
              <a:rPr lang="mn-MN" sz="2800" dirty="0"/>
              <a:t>төсвийн задаргаа, өөрийн байгууллагаас оруулах хувь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r>
              <a:rPr lang="mn-MN" sz="2800" dirty="0">
                <a:solidFill>
                  <a:srgbClr val="FF0000"/>
                </a:solidFill>
              </a:rPr>
              <a:t>Тайлан </a:t>
            </a:r>
            <a:r>
              <a:rPr lang="en-US" sz="2800" dirty="0">
                <a:solidFill>
                  <a:srgbClr val="FF0000"/>
                </a:solidFill>
              </a:rPr>
              <a:t>!!!</a:t>
            </a:r>
            <a:endParaRPr lang="mn-MN" sz="28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46022BE-8576-4F66-A8B7-70DE2AFFD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75" y="1143000"/>
            <a:ext cx="7461250" cy="989013"/>
          </a:xfrm>
        </p:spPr>
        <p:txBody>
          <a:bodyPr/>
          <a:lstStyle/>
          <a:p>
            <a:pPr algn="ctr"/>
            <a:r>
              <a:rPr lang="mn-MN" dirty="0"/>
              <a:t>Хамтран ажиллах гэрээ</a:t>
            </a:r>
            <a:br>
              <a:rPr lang="mn-MN" dirty="0"/>
            </a:br>
            <a:r>
              <a:rPr lang="en-US" sz="2400" dirty="0"/>
              <a:t>(</a:t>
            </a:r>
            <a:r>
              <a:rPr lang="mn-MN" sz="2400" dirty="0"/>
              <a:t>Дэмжлэг үзүүлэх гэрээ</a:t>
            </a:r>
            <a:r>
              <a:rPr lang="en-US" sz="2400" dirty="0"/>
              <a:t>)</a:t>
            </a:r>
            <a:br>
              <a:rPr lang="mn-MN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453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31445CD-D5E4-4618-979B-4AB1213DA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n-MN" sz="2400" dirty="0"/>
              <a:t>Байгууллагын үйл ажиллагааны төлөвлөгөө </a:t>
            </a:r>
          </a:p>
          <a:p>
            <a:r>
              <a:rPr lang="mn-MN" sz="2400" dirty="0"/>
              <a:t>Хамтын ажиллагааны гэрээний хавсралт болох төлөвлөгөө </a:t>
            </a:r>
          </a:p>
          <a:p>
            <a:r>
              <a:rPr lang="mn-MN" sz="2400" dirty="0"/>
              <a:t>Төлөвлөгөө батлах </a:t>
            </a:r>
          </a:p>
          <a:p>
            <a:r>
              <a:rPr lang="mn-MN" sz="2400" dirty="0"/>
              <a:t>Үйл ажиллагааны удирдамж боловсруулах/батлах </a:t>
            </a: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DD6975-21BF-45BC-B430-5D021CA0D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6988" y="1412875"/>
            <a:ext cx="7461250" cy="644525"/>
          </a:xfrm>
        </p:spPr>
        <p:txBody>
          <a:bodyPr/>
          <a:lstStyle/>
          <a:p>
            <a:pPr algn="ctr"/>
            <a:r>
              <a:rPr lang="mn-MN" dirty="0"/>
              <a:t>Үйл ажиллагааны төлөвлөгөө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887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C4D8C29-B591-40DD-BBF0-07C48AAF6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6497" y="1966546"/>
            <a:ext cx="7472363" cy="3502025"/>
          </a:xfrm>
        </p:spPr>
        <p:txBody>
          <a:bodyPr/>
          <a:lstStyle/>
          <a:p>
            <a:r>
              <a:rPr lang="mn-MN" sz="2400" dirty="0"/>
              <a:t>Ажлын нэр </a:t>
            </a:r>
          </a:p>
          <a:p>
            <a:r>
              <a:rPr lang="mn-MN" sz="2400" dirty="0"/>
              <a:t>Зорилго</a:t>
            </a:r>
          </a:p>
          <a:p>
            <a:r>
              <a:rPr lang="mn-MN" sz="2400" dirty="0"/>
              <a:t>Ажиллах сумд</a:t>
            </a:r>
          </a:p>
          <a:p>
            <a:r>
              <a:rPr lang="mn-MN" sz="2400" dirty="0"/>
              <a:t>Ажиллах хугацаа </a:t>
            </a:r>
          </a:p>
          <a:p>
            <a:r>
              <a:rPr lang="mn-MN" sz="2400" dirty="0"/>
              <a:t>Оролцох хүмүүс</a:t>
            </a:r>
          </a:p>
          <a:p>
            <a:r>
              <a:rPr lang="mn-MN" sz="2400" dirty="0"/>
              <a:t>Хийгдэх гол ажлууд </a:t>
            </a:r>
          </a:p>
          <a:p>
            <a:r>
              <a:rPr lang="mn-MN" sz="2400" dirty="0"/>
              <a:t>Хүлээгдэж буй үр дүн</a:t>
            </a:r>
          </a:p>
          <a:p>
            <a:r>
              <a:rPr lang="mn-MN" sz="2400" dirty="0"/>
              <a:t>Төсөв </a:t>
            </a:r>
            <a:endParaRPr lang="en-US" sz="2400" dirty="0"/>
          </a:p>
          <a:p>
            <a:r>
              <a:rPr lang="mn-MN" sz="2400" dirty="0"/>
              <a:t>Батлах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29916B5-84BC-4898-AEF0-27A7757AF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022" y="1222375"/>
            <a:ext cx="7461250" cy="720725"/>
          </a:xfrm>
        </p:spPr>
        <p:txBody>
          <a:bodyPr/>
          <a:lstStyle/>
          <a:p>
            <a:pPr algn="ctr"/>
            <a:r>
              <a:rPr lang="mn-MN" dirty="0"/>
              <a:t>Үйл ажиллагааны удирдамж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25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C4999FA-917A-4AFC-884C-2439529D3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113" y="1854200"/>
            <a:ext cx="7472363" cy="3784600"/>
          </a:xfrm>
        </p:spPr>
        <p:txBody>
          <a:bodyPr/>
          <a:lstStyle/>
          <a:p>
            <a:pPr marL="0" indent="0">
              <a:buNone/>
            </a:pPr>
            <a:r>
              <a:rPr lang="mn-MN" sz="2200" dirty="0">
                <a:solidFill>
                  <a:srgbClr val="0070C0"/>
                </a:solidFill>
              </a:rPr>
              <a:t>Аймгийн бичил уурхайн холбооны байгууллагын чадавхыг бэхжүүлэх </a:t>
            </a:r>
          </a:p>
          <a:p>
            <a:r>
              <a:rPr lang="mn-MN" sz="2200" dirty="0"/>
              <a:t>Үнэлгээ</a:t>
            </a:r>
          </a:p>
          <a:p>
            <a:r>
              <a:rPr lang="mn-MN" sz="2200" dirty="0"/>
              <a:t>Сургалт </a:t>
            </a:r>
          </a:p>
          <a:p>
            <a:r>
              <a:rPr lang="mn-MN" sz="2200" dirty="0"/>
              <a:t>Зөвлөгөө </a:t>
            </a:r>
            <a:r>
              <a:rPr lang="en-US" sz="2200" dirty="0"/>
              <a:t>(</a:t>
            </a:r>
            <a:r>
              <a:rPr lang="mn-MN" sz="2200" dirty="0"/>
              <a:t>тайлан бичих, хамтарсан сургалт гэх мэт</a:t>
            </a:r>
            <a:r>
              <a:rPr lang="en-US" sz="2200" dirty="0"/>
              <a:t>)</a:t>
            </a:r>
            <a:endParaRPr lang="mn-MN" sz="2200" dirty="0"/>
          </a:p>
          <a:p>
            <a:r>
              <a:rPr lang="mn-MN" sz="2200" dirty="0"/>
              <a:t>Хамтын ажиллагааг өргөжүүлэх </a:t>
            </a:r>
            <a:r>
              <a:rPr lang="en-US" sz="2200" dirty="0"/>
              <a:t>(</a:t>
            </a:r>
            <a:r>
              <a:rPr lang="mn-MN" sz="2200" dirty="0"/>
              <a:t>орон нутгийн удирдлагууд</a:t>
            </a:r>
            <a:r>
              <a:rPr lang="en-US" sz="2200" dirty="0"/>
              <a:t>)</a:t>
            </a:r>
            <a:endParaRPr lang="mn-MN" sz="2200" dirty="0"/>
          </a:p>
          <a:p>
            <a:r>
              <a:rPr lang="mn-MN" sz="2200" dirty="0"/>
              <a:t>Нөлөөллийн үйл ажиллагаа</a:t>
            </a:r>
          </a:p>
          <a:p>
            <a:r>
              <a:rPr lang="mn-MN" sz="2200" dirty="0"/>
              <a:t>Зарим оффисын тоног төхөөрөмж </a:t>
            </a:r>
            <a:endParaRPr lang="en-US" sz="2200" dirty="0"/>
          </a:p>
          <a:p>
            <a:r>
              <a:rPr lang="mn-MN" sz="2200" dirty="0"/>
              <a:t>Мониторинг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D677C6-8D4A-4801-9221-C90745703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113" y="1219200"/>
            <a:ext cx="7461250" cy="568325"/>
          </a:xfrm>
        </p:spPr>
        <p:txBody>
          <a:bodyPr/>
          <a:lstStyle/>
          <a:p>
            <a:pPr algn="ctr"/>
            <a:r>
              <a:rPr lang="mn-MN" dirty="0"/>
              <a:t>Хамтын ажиллагааны чиглэл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107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BA47D3-0148-4294-B80E-5F313A1C8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692" y="1877403"/>
            <a:ext cx="7848600" cy="3937000"/>
          </a:xfrm>
        </p:spPr>
        <p:txBody>
          <a:bodyPr/>
          <a:lstStyle/>
          <a:p>
            <a:pPr marL="0" indent="0">
              <a:buNone/>
            </a:pPr>
            <a:r>
              <a:rPr lang="mn-MN" sz="2400" dirty="0">
                <a:solidFill>
                  <a:srgbClr val="0070C0"/>
                </a:solidFill>
              </a:rPr>
              <a:t>Орон нутгийн бичил уурхайн зохион байгуулалт, </a:t>
            </a:r>
            <a:r>
              <a:rPr lang="mn-MN" sz="2400" dirty="0" err="1">
                <a:solidFill>
                  <a:srgbClr val="0070C0"/>
                </a:solidFill>
              </a:rPr>
              <a:t>албажуулалтыг</a:t>
            </a:r>
            <a:r>
              <a:rPr lang="mn-MN" sz="2400" dirty="0">
                <a:solidFill>
                  <a:srgbClr val="0070C0"/>
                </a:solidFill>
              </a:rPr>
              <a:t> эрчимжүүлэх </a:t>
            </a:r>
          </a:p>
          <a:p>
            <a:r>
              <a:rPr lang="mn-MN" sz="2400" dirty="0"/>
              <a:t>Гишүүддээ үйлчилгээ үзүүлэх </a:t>
            </a:r>
            <a:r>
              <a:rPr lang="en-US" sz="2400" dirty="0"/>
              <a:t>(</a:t>
            </a:r>
            <a:r>
              <a:rPr lang="mn-MN" sz="2400" dirty="0"/>
              <a:t>сургалт, зөвлөгөө, </a:t>
            </a:r>
            <a:r>
              <a:rPr lang="mn-MN" sz="2400" dirty="0" err="1"/>
              <a:t>МБУНДХ</a:t>
            </a:r>
            <a:r>
              <a:rPr lang="mn-MN" sz="2400" dirty="0"/>
              <a:t>-той хамтран ажиллах</a:t>
            </a:r>
            <a:r>
              <a:rPr lang="en-US" sz="2400" dirty="0"/>
              <a:t>)</a:t>
            </a:r>
            <a:endParaRPr lang="mn-MN" sz="2400" dirty="0"/>
          </a:p>
          <a:p>
            <a:r>
              <a:rPr lang="mn-MN" sz="2400" dirty="0" err="1"/>
              <a:t>ХАМО</a:t>
            </a:r>
            <a:r>
              <a:rPr lang="mn-MN" sz="2400" dirty="0"/>
              <a:t> иргэдэд хүрч ажиллах </a:t>
            </a:r>
          </a:p>
          <a:p>
            <a:r>
              <a:rPr lang="mn-MN" sz="2400" dirty="0"/>
              <a:t>Гишүүнчлэлээ нэмэх </a:t>
            </a:r>
            <a:r>
              <a:rPr lang="en-US" sz="2400" dirty="0"/>
              <a:t>(</a:t>
            </a:r>
            <a:r>
              <a:rPr lang="mn-MN" sz="2400" dirty="0" err="1"/>
              <a:t>ХАМО</a:t>
            </a:r>
            <a:r>
              <a:rPr lang="mn-MN" sz="2400" dirty="0"/>
              <a:t> – БУ-чин</a:t>
            </a:r>
            <a:r>
              <a:rPr lang="en-US" sz="2400" dirty="0"/>
              <a:t>)</a:t>
            </a:r>
            <a:endParaRPr lang="mn-MN" sz="2400" dirty="0"/>
          </a:p>
          <a:p>
            <a:r>
              <a:rPr lang="mn-MN" sz="2400" dirty="0"/>
              <a:t>Гишүүдээ </a:t>
            </a:r>
            <a:r>
              <a:rPr lang="mn-MN" sz="2400" dirty="0" err="1"/>
              <a:t>бүртгэлжүүлэх</a:t>
            </a:r>
            <a:r>
              <a:rPr lang="mn-MN" sz="2400" dirty="0"/>
              <a:t> </a:t>
            </a:r>
            <a:r>
              <a:rPr lang="en-US" sz="2400" dirty="0"/>
              <a:t>(</a:t>
            </a:r>
            <a:r>
              <a:rPr lang="mn-MN" sz="2400" dirty="0" err="1"/>
              <a:t>МБУНДХ</a:t>
            </a:r>
            <a:r>
              <a:rPr lang="mn-MN" sz="2400" dirty="0"/>
              <a:t> мэдээллийн сан</a:t>
            </a:r>
            <a:r>
              <a:rPr lang="en-US" sz="2400" dirty="0"/>
              <a:t>)</a:t>
            </a:r>
            <a:endParaRPr lang="mn-MN" sz="2400" dirty="0"/>
          </a:p>
          <a:p>
            <a:r>
              <a:rPr lang="mn-MN" sz="2400" dirty="0"/>
              <a:t>Газрын асуудлаа шийдвэрлүүлэх </a:t>
            </a:r>
          </a:p>
          <a:p>
            <a:r>
              <a:rPr lang="mn-MN" sz="2400" dirty="0"/>
              <a:t>Хамтын ажиллагаа </a:t>
            </a:r>
            <a:r>
              <a:rPr lang="en-US" sz="2400" dirty="0"/>
              <a:t>(</a:t>
            </a:r>
            <a:r>
              <a:rPr lang="mn-MN" sz="2400" dirty="0"/>
              <a:t>орон нутгийн удирдлага, компани</a:t>
            </a:r>
            <a:r>
              <a:rPr lang="en-US" sz="2400" dirty="0"/>
              <a:t>)</a:t>
            </a:r>
            <a:endParaRPr lang="mn-MN" sz="2400" dirty="0"/>
          </a:p>
          <a:p>
            <a:endParaRPr lang="mn-MN" dirty="0"/>
          </a:p>
          <a:p>
            <a:endParaRPr lang="mn-MN" dirty="0"/>
          </a:p>
          <a:p>
            <a:endParaRPr lang="mn-MN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B0D415-54F4-431B-AA06-8BA031E10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113" y="1066652"/>
            <a:ext cx="7461250" cy="644526"/>
          </a:xfrm>
        </p:spPr>
        <p:txBody>
          <a:bodyPr/>
          <a:lstStyle/>
          <a:p>
            <a:pPr algn="ctr"/>
            <a:r>
              <a:rPr lang="mn-MN" dirty="0"/>
              <a:t>Хамтын ажиллагааны чиглэл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846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CB4727-D9F7-4FE7-8909-4753D521A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667000"/>
            <a:ext cx="7472363" cy="3502025"/>
          </a:xfrm>
        </p:spPr>
        <p:txBody>
          <a:bodyPr/>
          <a:lstStyle/>
          <a:p>
            <a:r>
              <a:rPr lang="mn-MN" sz="2400" dirty="0"/>
              <a:t>Орон нутгийн бичил уурхайн асуудлаар улирал бүр 1 мэдээ бэлтгэж ирүүлэх </a:t>
            </a:r>
            <a:r>
              <a:rPr lang="en-US" sz="2400" dirty="0"/>
              <a:t>(</a:t>
            </a:r>
            <a:r>
              <a:rPr lang="mn-MN" sz="2400" dirty="0"/>
              <a:t>богино хэмжээний</a:t>
            </a:r>
            <a:r>
              <a:rPr lang="en-US" sz="2400" dirty="0"/>
              <a:t>)</a:t>
            </a:r>
            <a:endParaRPr lang="mn-MN" sz="2400" dirty="0"/>
          </a:p>
          <a:p>
            <a:r>
              <a:rPr lang="mn-MN" sz="2400" dirty="0"/>
              <a:t>Орон нутгийн ТВ-тэй хамтран ажиллах – 1 нэвтрүүлэг </a:t>
            </a:r>
          </a:p>
          <a:p>
            <a:r>
              <a:rPr lang="mn-MN" sz="2400" dirty="0"/>
              <a:t>Орон нутгийн сонинд 1-2 мэдээ, нийтлэл хэвлүүлэх </a:t>
            </a:r>
          </a:p>
          <a:p>
            <a:r>
              <a:rPr lang="mn-MN" sz="2400" dirty="0"/>
              <a:t>1-2 Амжилтын түүх бичиж ирүүлэх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961F03B-25D5-4DA8-BC2F-1F0DD7F3A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6988" y="1295400"/>
            <a:ext cx="7461250" cy="989013"/>
          </a:xfrm>
        </p:spPr>
        <p:txBody>
          <a:bodyPr/>
          <a:lstStyle/>
          <a:p>
            <a:pPr algn="ctr"/>
            <a:r>
              <a:rPr lang="mn-MN" dirty="0"/>
              <a:t>Бичил уурхайн мэдлэгийн төвд хувь нэмрээ оруулах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443054"/>
      </p:ext>
    </p:extLst>
  </p:cSld>
  <p:clrMapOvr>
    <a:masterClrMapping/>
  </p:clrMapOvr>
</p:sld>
</file>

<file path=ppt/theme/theme1.xml><?xml version="1.0" encoding="utf-8"?>
<a:theme xmlns:a="http://schemas.openxmlformats.org/drawingml/2006/main" name="SAM Presentation MN">
  <a:themeElements>
    <a:clrScheme name="CDBUND-Master-v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DBUND-Master-v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CDBUND-Master-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UND-Master-v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UND-Master-v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UND-Master-v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UND-Master-v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UND-Master-v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BUND-Master-v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BUND-Master-v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BUND-Master-v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BUND-Master-v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BUND-Master-v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BUND-Master-v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 Presentation MN</Template>
  <TotalTime>264</TotalTime>
  <Words>283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</vt:lpstr>
      <vt:lpstr>SAM Presentation MN</vt:lpstr>
      <vt:lpstr>Аймгийн бичил уурхайн холбоодыг чадавхжуулах сургалт </vt:lpstr>
      <vt:lpstr>Агуулга </vt:lpstr>
      <vt:lpstr>ТБУТ-ийн бүрэлдэхүүн хэсгүүд</vt:lpstr>
      <vt:lpstr>Хамтран ажиллах гэрээ (Дэмжлэг үзүүлэх гэрээ) </vt:lpstr>
      <vt:lpstr>Үйл ажиллагааны төлөвлөгөө </vt:lpstr>
      <vt:lpstr>Үйл ажиллагааны удирдамж </vt:lpstr>
      <vt:lpstr>Хамтын ажиллагааны чиглэл</vt:lpstr>
      <vt:lpstr>Хамтын ажиллагааны чиглэл</vt:lpstr>
      <vt:lpstr>Бичил уурхайн мэдлэгийн төвд хувь нэмрээ оруулах </vt:lpstr>
      <vt:lpstr>Анхаарах асуудлууд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Гарчиг</dc:title>
  <dc:creator>SAM Project</dc:creator>
  <cp:lastModifiedBy>Ganchimeg Dorj</cp:lastModifiedBy>
  <cp:revision>23</cp:revision>
  <cp:lastPrinted>2018-04-05T09:17:37Z</cp:lastPrinted>
  <dcterms:created xsi:type="dcterms:W3CDTF">2015-02-17T02:58:08Z</dcterms:created>
  <dcterms:modified xsi:type="dcterms:W3CDTF">2018-04-10T00:27:24Z</dcterms:modified>
</cp:coreProperties>
</file>